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EE32C-40CE-4E85-A776-CB1BDF4E6E22}" v="8" dt="2022-11-02T16:31:53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Edge" userId="c7adb5d8-0c67-4462-b2bf-eb06fbd1f93e" providerId="ADAL" clId="{24BEE32C-40CE-4E85-A776-CB1BDF4E6E22}"/>
    <pc:docChg chg="undo custSel modSld">
      <pc:chgData name="Alex Edge" userId="c7adb5d8-0c67-4462-b2bf-eb06fbd1f93e" providerId="ADAL" clId="{24BEE32C-40CE-4E85-A776-CB1BDF4E6E22}" dt="2022-11-02T16:31:53.868" v="3" actId="1076"/>
      <pc:docMkLst>
        <pc:docMk/>
      </pc:docMkLst>
      <pc:sldChg chg="modSp mod">
        <pc:chgData name="Alex Edge" userId="c7adb5d8-0c67-4462-b2bf-eb06fbd1f93e" providerId="ADAL" clId="{24BEE32C-40CE-4E85-A776-CB1BDF4E6E22}" dt="2022-11-02T16:31:53.868" v="3" actId="1076"/>
        <pc:sldMkLst>
          <pc:docMk/>
          <pc:sldMk cId="975031598" sldId="256"/>
        </pc:sldMkLst>
        <pc:spChg chg="mod">
          <ac:chgData name="Alex Edge" userId="c7adb5d8-0c67-4462-b2bf-eb06fbd1f93e" providerId="ADAL" clId="{24BEE32C-40CE-4E85-A776-CB1BDF4E6E22}" dt="2022-11-02T16:31:53.868" v="3" actId="1076"/>
          <ac:spMkLst>
            <pc:docMk/>
            <pc:sldMk cId="975031598" sldId="256"/>
            <ac:spMk id="3" creationId="{4F93BCBA-921A-435B-B64C-A48C10990FDC}"/>
          </ac:spMkLst>
        </pc:spChg>
        <pc:picChg chg="mod">
          <ac:chgData name="Alex Edge" userId="c7adb5d8-0c67-4462-b2bf-eb06fbd1f93e" providerId="ADAL" clId="{24BEE32C-40CE-4E85-A776-CB1BDF4E6E22}" dt="2022-11-02T16:31:53.684" v="2" actId="1076"/>
          <ac:picMkLst>
            <pc:docMk/>
            <pc:sldMk cId="975031598" sldId="256"/>
            <ac:picMk id="2" creationId="{D135822F-04F3-C99F-1577-961C33EF25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A47F-E424-48CC-B7F1-355530EF4E2E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3062-43F0-4793-B76B-895291533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4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D2FA30-101D-4582-8413-CDD099D88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1" y="1596771"/>
            <a:ext cx="4569879" cy="3664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66D79-F80E-4A6B-9B11-D28B649409A5}"/>
              </a:ext>
            </a:extLst>
          </p:cNvPr>
          <p:cNvSpPr txBox="1"/>
          <p:nvPr userDrawn="1"/>
        </p:nvSpPr>
        <p:spPr>
          <a:xfrm>
            <a:off x="6391275" y="2895600"/>
            <a:ext cx="3743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9FDA"/>
                </a:solidFill>
                <a:latin typeface="Rockwell Light" panose="02040303020102020203" pitchFamily="18" charset="0"/>
              </a:rPr>
              <a:t>Over 50 years at the forefront of Mathematics Education </a:t>
            </a:r>
          </a:p>
        </p:txBody>
      </p:sp>
    </p:spTree>
    <p:extLst>
      <p:ext uri="{BB962C8B-B14F-4D97-AF65-F5344CB8AC3E}">
        <p14:creationId xmlns:p14="http://schemas.microsoft.com/office/powerpoint/2010/main" val="18028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9E18-B16A-4E52-B265-385E563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32DF8-33FB-458C-BD52-34F2881C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F2E0F-0040-4CA7-9990-6BD511438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32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F6E7-C8CC-4584-8FE7-48938D83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99051"/>
            <a:ext cx="8286750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8E2B1F-7DFD-4347-8075-754C1FE124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1200" y="866775"/>
            <a:ext cx="8286750" cy="4076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439220-9EAB-4D75-8A80-2A7C6D1F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5810250"/>
            <a:ext cx="8286750" cy="87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7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52425" y="952500"/>
            <a:ext cx="11477625" cy="66992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4" y="1774825"/>
            <a:ext cx="11477625" cy="4625975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1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96550" y="952500"/>
            <a:ext cx="1333500" cy="5448300"/>
          </a:xfrm>
          <a:prstGeom prst="rect">
            <a:avLst/>
          </a:prstGeom>
        </p:spPr>
        <p:txBody>
          <a:bodyPr vert="vert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5" y="952501"/>
            <a:ext cx="10039350" cy="5448300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4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078-CA72-45CB-9A25-41132E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0" y="1289050"/>
            <a:ext cx="6581775" cy="36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B18E22-37DF-4365-9F7A-39852E811A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1289050"/>
            <a:ext cx="4791075" cy="36639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429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B5C28-D2B5-8215-6F54-FB5FBEC736B0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RB version 1.0 27/10/22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A44D8-D8FA-1DE1-4E50-FE08515D5193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51282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299-B008-451E-B553-B8F2FE97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DFD-A1E5-4414-AAE5-913D865C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E0D53-9100-441B-AE7E-C51BFCB86BA0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8C5BA-0062-4AD0-A9FB-34CA15DBBCE4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28579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299-B008-451E-B553-B8F2FE97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DFD-A1E5-4414-AAE5-913D865C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5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959C-B222-4B28-9E6D-7E9C8BFE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14055"/>
            <a:ext cx="107140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8FC9-DD17-4EB3-A8B9-84DD6BFA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5025"/>
            <a:ext cx="10714037" cy="23233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15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E9FD-02A3-4AE0-AB2C-56A6840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18DFA-A350-4840-897D-E9B7873386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2F81AC7-C179-4BA0-92A2-2205B1C28A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1725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0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845CA-EC47-40B0-9247-D15C3E2E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927100"/>
            <a:ext cx="11344275" cy="62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8A8EA9-9562-42F3-93DA-586324E59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360F79E-0FBC-4C90-A612-49FC333B21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9575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B0F377-C0B9-471B-815A-E11F38DFB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2674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DB951EFD-6907-4B3B-8DE6-7DCD3B6E9E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2674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4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5A58DE-2960-4DB0-AFBF-C1CF7282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917575"/>
            <a:ext cx="11287125" cy="606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E08EEC-F69F-40EA-BEB2-8D5514C001A4}"/>
              </a:ext>
            </a:extLst>
          </p:cNvPr>
          <p:cNvCxnSpPr/>
          <p:nvPr userDrawn="1"/>
        </p:nvCxnSpPr>
        <p:spPr>
          <a:xfrm>
            <a:off x="207389" y="821094"/>
            <a:ext cx="11632677" cy="0"/>
          </a:xfrm>
          <a:prstGeom prst="line">
            <a:avLst/>
          </a:prstGeom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205DD17-395F-D24D-87C0-547184D0EC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9" y="0"/>
            <a:ext cx="2974131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35822F-04F3-C99F-1577-961C33EF2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74"/>
          <a:stretch/>
        </p:blipFill>
        <p:spPr>
          <a:xfrm>
            <a:off x="2636" y="0"/>
            <a:ext cx="121893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93BCBA-921A-435B-B64C-A48C10990FDC}"/>
              </a:ext>
            </a:extLst>
          </p:cNvPr>
          <p:cNvSpPr txBox="1"/>
          <p:nvPr/>
        </p:nvSpPr>
        <p:spPr>
          <a:xfrm>
            <a:off x="165512" y="558759"/>
            <a:ext cx="49638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accent1"/>
                </a:solidFill>
              </a:rPr>
              <a:t>It is Anna’s birthday!</a:t>
            </a:r>
          </a:p>
          <a:p>
            <a:endParaRPr lang="en-GB" sz="2800"/>
          </a:p>
          <a:p>
            <a:endParaRPr lang="en-GB" sz="2800"/>
          </a:p>
          <a:p>
            <a:r>
              <a:rPr lang="en-GB" sz="2800"/>
              <a:t>Can you help her to cut </a:t>
            </a:r>
          </a:p>
          <a:p>
            <a:r>
              <a:rPr lang="en-GB" sz="2800"/>
              <a:t>her birthday cake into 8 </a:t>
            </a:r>
          </a:p>
          <a:p>
            <a:r>
              <a:rPr lang="en-GB" sz="2800"/>
              <a:t>equal pieces?</a:t>
            </a:r>
          </a:p>
          <a:p>
            <a:endParaRPr lang="en-GB" sz="2800"/>
          </a:p>
          <a:p>
            <a:endParaRPr lang="en-GB" sz="2800"/>
          </a:p>
          <a:p>
            <a:r>
              <a:rPr lang="en-GB" sz="2800">
                <a:solidFill>
                  <a:schemeClr val="accent1"/>
                </a:solidFill>
              </a:rPr>
              <a:t>You can only make 3 cuts.</a:t>
            </a:r>
          </a:p>
          <a:p>
            <a:endParaRPr lang="en-GB" sz="2800"/>
          </a:p>
          <a:p>
            <a:r>
              <a:rPr lang="en-GB" sz="2800"/>
              <a:t>Have a go!</a:t>
            </a:r>
          </a:p>
        </p:txBody>
      </p:sp>
    </p:spTree>
    <p:extLst>
      <p:ext uri="{BB962C8B-B14F-4D97-AF65-F5344CB8AC3E}">
        <p14:creationId xmlns:p14="http://schemas.microsoft.com/office/powerpoint/2010/main" val="97503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34CE77-94D1-575E-2A61-5D1EF21A6747}"/>
              </a:ext>
            </a:extLst>
          </p:cNvPr>
          <p:cNvSpPr txBox="1"/>
          <p:nvPr/>
        </p:nvSpPr>
        <p:spPr>
          <a:xfrm>
            <a:off x="3829812" y="779501"/>
            <a:ext cx="4892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>
                <a:solidFill>
                  <a:schemeClr val="bg2"/>
                </a:solidFill>
              </a:rPr>
              <a:t>Solution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6114BAA0-8552-FD09-68B6-79A34EF4B283}"/>
              </a:ext>
            </a:extLst>
          </p:cNvPr>
          <p:cNvSpPr/>
          <p:nvPr/>
        </p:nvSpPr>
        <p:spPr>
          <a:xfrm>
            <a:off x="4054518" y="2554329"/>
            <a:ext cx="4117205" cy="3591824"/>
          </a:xfrm>
          <a:prstGeom prst="can">
            <a:avLst>
              <a:gd name="adj" fmla="val 2885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418D2C4E-323F-F41A-BC78-F6486125DF32}"/>
              </a:ext>
            </a:extLst>
          </p:cNvPr>
          <p:cNvSpPr/>
          <p:nvPr/>
        </p:nvSpPr>
        <p:spPr>
          <a:xfrm>
            <a:off x="4054518" y="2554328"/>
            <a:ext cx="4117205" cy="2288398"/>
          </a:xfrm>
          <a:prstGeom prst="can">
            <a:avLst>
              <a:gd name="adj" fmla="val 4586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F1AB25-426E-2AE3-5BCE-D3846D41BACF}"/>
              </a:ext>
            </a:extLst>
          </p:cNvPr>
          <p:cNvCxnSpPr>
            <a:stCxn id="8" idx="1"/>
            <a:endCxn id="7" idx="3"/>
          </p:cNvCxnSpPr>
          <p:nvPr/>
        </p:nvCxnSpPr>
        <p:spPr>
          <a:xfrm>
            <a:off x="6113121" y="2554328"/>
            <a:ext cx="0" cy="3591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BCA58D-37EB-FA24-BDE9-2589A54B4140}"/>
              </a:ext>
            </a:extLst>
          </p:cNvPr>
          <p:cNvSpPr txBox="1"/>
          <p:nvPr/>
        </p:nvSpPr>
        <p:spPr>
          <a:xfrm>
            <a:off x="2359023" y="2728295"/>
            <a:ext cx="157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3rd cut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72E8DF-3639-866E-DE71-2175C005B520}"/>
              </a:ext>
            </a:extLst>
          </p:cNvPr>
          <p:cNvCxnSpPr>
            <a:cxnSpLocks/>
          </p:cNvCxnSpPr>
          <p:nvPr/>
        </p:nvCxnSpPr>
        <p:spPr>
          <a:xfrm>
            <a:off x="4054518" y="3020683"/>
            <a:ext cx="411720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2A70B6-6600-C0F4-009D-D10A1F34D75B}"/>
              </a:ext>
            </a:extLst>
          </p:cNvPr>
          <p:cNvSpPr txBox="1"/>
          <p:nvPr/>
        </p:nvSpPr>
        <p:spPr>
          <a:xfrm>
            <a:off x="8294943" y="4057852"/>
            <a:ext cx="149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1st cut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3A91C-2E37-A018-6F63-7514C39F254A}"/>
              </a:ext>
            </a:extLst>
          </p:cNvPr>
          <p:cNvSpPr txBox="1"/>
          <p:nvPr/>
        </p:nvSpPr>
        <p:spPr>
          <a:xfrm>
            <a:off x="5309131" y="1940761"/>
            <a:ext cx="160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2nd cut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FF3CD-B545-C39B-5258-AECE70FF8EEF}"/>
              </a:ext>
            </a:extLst>
          </p:cNvPr>
          <p:cNvSpPr txBox="1"/>
          <p:nvPr/>
        </p:nvSpPr>
        <p:spPr>
          <a:xfrm>
            <a:off x="8950714" y="6273209"/>
            <a:ext cx="313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Click to see each of the cuts</a:t>
            </a:r>
          </a:p>
        </p:txBody>
      </p:sp>
      <p:pic>
        <p:nvPicPr>
          <p:cNvPr id="15" name="Graphic 14" descr="Mouse with solid fill">
            <a:extLst>
              <a:ext uri="{FF2B5EF4-FFF2-40B4-BE49-F238E27FC236}">
                <a16:creationId xmlns:a16="http://schemas.microsoft.com/office/drawing/2014/main" id="{2E1CE231-C6F3-EBB0-DD6C-70008FE86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982" y="6172178"/>
            <a:ext cx="500540" cy="5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4CFF-13BA-4432-83DA-AE30BC53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MEI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BFEB-BD94-45C8-8FE6-F5D70FD7CA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Registered charity committed to improving mathematics education</a:t>
            </a:r>
          </a:p>
          <a:p>
            <a:pPr eaLnBrk="1" hangingPunct="1"/>
            <a:r>
              <a:rPr lang="en-GB" altLang="en-US"/>
              <a:t>Independent UK curriculum development body</a:t>
            </a:r>
          </a:p>
          <a:p>
            <a:pPr eaLnBrk="1" hangingPunct="1"/>
            <a:r>
              <a:rPr lang="en-GB" altLang="en-US"/>
              <a:t>We offer continuing professional development courses, provide specialist tuition for students and work with employers to enhance mathematical skills in the workplace</a:t>
            </a:r>
          </a:p>
          <a:p>
            <a:pPr eaLnBrk="1" hangingPunct="1"/>
            <a:r>
              <a:rPr lang="en-GB" altLang="en-US"/>
              <a:t>We also pioneer the development of innovative teaching and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50160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I Colour theme">
      <a:dk1>
        <a:srgbClr val="002147"/>
      </a:dk1>
      <a:lt1>
        <a:srgbClr val="FFFFFF"/>
      </a:lt1>
      <a:dk2>
        <a:srgbClr val="002147"/>
      </a:dk2>
      <a:lt2>
        <a:srgbClr val="009FDA"/>
      </a:lt2>
      <a:accent1>
        <a:srgbClr val="D92668"/>
      </a:accent1>
      <a:accent2>
        <a:srgbClr val="8884D5"/>
      </a:accent2>
      <a:accent3>
        <a:srgbClr val="2298A2"/>
      </a:accent3>
      <a:accent4>
        <a:srgbClr val="FBAF17"/>
      </a:accent4>
      <a:accent5>
        <a:srgbClr val="5B9BD5"/>
      </a:accent5>
      <a:accent6>
        <a:srgbClr val="70AD47"/>
      </a:accent6>
      <a:hlink>
        <a:srgbClr val="009FDA"/>
      </a:hlink>
      <a:folHlink>
        <a:srgbClr val="0021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AA265EA-CEA1-4738-9225-0D92B7FF54FC}" vid="{9F02EB57-7089-4F38-B7F7-BA6CDB02BB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ABD94E26F6048BA301A8592D7E5A3" ma:contentTypeVersion="6" ma:contentTypeDescription="Create a new document." ma:contentTypeScope="" ma:versionID="bb507bd44e6af1dfb993fad7d7004c24">
  <xsd:schema xmlns:xsd="http://www.w3.org/2001/XMLSchema" xmlns:xs="http://www.w3.org/2001/XMLSchema" xmlns:p="http://schemas.microsoft.com/office/2006/metadata/properties" xmlns:ns2="58868815-5ef1-47b3-8e52-cc58b6f5718c" targetNamespace="http://schemas.microsoft.com/office/2006/metadata/properties" ma:root="true" ma:fieldsID="4d47b1e45e3f27d7dbef3d0e9c7534f2" ns2:_="">
    <xsd:import namespace="58868815-5ef1-47b3-8e52-cc58b6f57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68815-5ef1-47b3-8e52-cc58b6f57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979842-D292-400C-85FF-7F91CAFF092B}">
  <ds:schemaRefs>
    <ds:schemaRef ds:uri="58868815-5ef1-47b3-8e52-cc58b6f571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9429D7-0D24-4D52-BC87-E2780031C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265AA-79E6-4286-AD71-B3F3B127531C}">
  <ds:schemaRefs>
    <ds:schemaRef ds:uri="58868815-5ef1-47b3-8e52-cc58b6f571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MEI-PowerPoint-Template(LargeScreen)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About MEI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Beddoes</dc:creator>
  <cp:revision>1</cp:revision>
  <dcterms:created xsi:type="dcterms:W3CDTF">2022-10-27T12:43:37Z</dcterms:created>
  <dcterms:modified xsi:type="dcterms:W3CDTF">2022-11-02T16:32:38Z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0x01010025BABD94E26F6048BA301A8592D7E5A3</vt:lpwstr>
  </property>
</Properties>
</file>