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1" r:id="rId5"/>
    <p:sldId id="262" r:id="rId6"/>
    <p:sldId id="263" r:id="rId7"/>
    <p:sldId id="264" r:id="rId8"/>
    <p:sldId id="265" r:id="rId9"/>
    <p:sldId id="266" r:id="rId10"/>
    <p:sldId id="267" r:id="rId11"/>
    <p:sldId id="268"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A7428-E379-4B8A-80CB-B168EB1FEDD6}" v="5" dt="2022-10-27T15:26:26.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0000" autoAdjust="0"/>
  </p:normalViewPr>
  <p:slideViewPr>
    <p:cSldViewPr snapToGrid="0">
      <p:cViewPr varScale="1">
        <p:scale>
          <a:sx n="45" d="100"/>
          <a:sy n="45" d="100"/>
        </p:scale>
        <p:origin x="13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eddoes" userId="de4b4b59-1937-4889-b485-118d59d10a27" providerId="ADAL" clId="{5B3A7428-E379-4B8A-80CB-B168EB1FEDD6}"/>
    <pc:docChg chg="custSel addSld delSld modSld">
      <pc:chgData name="Rachel Beddoes" userId="de4b4b59-1937-4889-b485-118d59d10a27" providerId="ADAL" clId="{5B3A7428-E379-4B8A-80CB-B168EB1FEDD6}" dt="2022-10-27T15:33:14.645" v="1145" actId="20577"/>
      <pc:docMkLst>
        <pc:docMk/>
      </pc:docMkLst>
      <pc:sldChg chg="del">
        <pc:chgData name="Rachel Beddoes" userId="de4b4b59-1937-4889-b485-118d59d10a27" providerId="ADAL" clId="{5B3A7428-E379-4B8A-80CB-B168EB1FEDD6}" dt="2022-10-27T12:52:51.587" v="0" actId="47"/>
        <pc:sldMkLst>
          <pc:docMk/>
          <pc:sldMk cId="975031598" sldId="256"/>
        </pc:sldMkLst>
      </pc:sldChg>
      <pc:sldChg chg="delSp modSp del mod delAnim">
        <pc:chgData name="Rachel Beddoes" userId="de4b4b59-1937-4889-b485-118d59d10a27" providerId="ADAL" clId="{5B3A7428-E379-4B8A-80CB-B168EB1FEDD6}" dt="2022-10-27T13:05:43.820" v="10" actId="47"/>
        <pc:sldMkLst>
          <pc:docMk/>
          <pc:sldMk cId="3213221724" sldId="259"/>
        </pc:sldMkLst>
        <pc:spChg chg="del">
          <ac:chgData name="Rachel Beddoes" userId="de4b4b59-1937-4889-b485-118d59d10a27" providerId="ADAL" clId="{5B3A7428-E379-4B8A-80CB-B168EB1FEDD6}" dt="2022-10-27T12:52:56.111" v="1" actId="478"/>
          <ac:spMkLst>
            <pc:docMk/>
            <pc:sldMk cId="3213221724" sldId="259"/>
            <ac:spMk id="6" creationId="{CA34CE77-94D1-575E-2A61-5D1EF21A6747}"/>
          </ac:spMkLst>
        </pc:spChg>
        <pc:spChg chg="del">
          <ac:chgData name="Rachel Beddoes" userId="de4b4b59-1937-4889-b485-118d59d10a27" providerId="ADAL" clId="{5B3A7428-E379-4B8A-80CB-B168EB1FEDD6}" dt="2022-10-27T12:52:56.111" v="1" actId="478"/>
          <ac:spMkLst>
            <pc:docMk/>
            <pc:sldMk cId="3213221724" sldId="259"/>
            <ac:spMk id="7" creationId="{6114BAA0-8552-FD09-68B6-79A34EF4B283}"/>
          </ac:spMkLst>
        </pc:spChg>
        <pc:spChg chg="del">
          <ac:chgData name="Rachel Beddoes" userId="de4b4b59-1937-4889-b485-118d59d10a27" providerId="ADAL" clId="{5B3A7428-E379-4B8A-80CB-B168EB1FEDD6}" dt="2022-10-27T12:52:56.111" v="1" actId="478"/>
          <ac:spMkLst>
            <pc:docMk/>
            <pc:sldMk cId="3213221724" sldId="259"/>
            <ac:spMk id="8" creationId="{418D2C4E-323F-F41A-BC78-F6486125DF32}"/>
          </ac:spMkLst>
        </pc:spChg>
        <pc:spChg chg="del">
          <ac:chgData name="Rachel Beddoes" userId="de4b4b59-1937-4889-b485-118d59d10a27" providerId="ADAL" clId="{5B3A7428-E379-4B8A-80CB-B168EB1FEDD6}" dt="2022-10-27T12:52:56.111" v="1" actId="478"/>
          <ac:spMkLst>
            <pc:docMk/>
            <pc:sldMk cId="3213221724" sldId="259"/>
            <ac:spMk id="10" creationId="{D0BCA58D-37EB-FA24-BDE9-2589A54B4140}"/>
          </ac:spMkLst>
        </pc:spChg>
        <pc:spChg chg="del">
          <ac:chgData name="Rachel Beddoes" userId="de4b4b59-1937-4889-b485-118d59d10a27" providerId="ADAL" clId="{5B3A7428-E379-4B8A-80CB-B168EB1FEDD6}" dt="2022-10-27T12:52:56.111" v="1" actId="478"/>
          <ac:spMkLst>
            <pc:docMk/>
            <pc:sldMk cId="3213221724" sldId="259"/>
            <ac:spMk id="12" creationId="{4D2A70B6-6600-C0F4-009D-D10A1F34D75B}"/>
          </ac:spMkLst>
        </pc:spChg>
        <pc:spChg chg="del">
          <ac:chgData name="Rachel Beddoes" userId="de4b4b59-1937-4889-b485-118d59d10a27" providerId="ADAL" clId="{5B3A7428-E379-4B8A-80CB-B168EB1FEDD6}" dt="2022-10-27T12:52:56.111" v="1" actId="478"/>
          <ac:spMkLst>
            <pc:docMk/>
            <pc:sldMk cId="3213221724" sldId="259"/>
            <ac:spMk id="13" creationId="{FB13A91C-2E37-A018-6F63-7514C39F254A}"/>
          </ac:spMkLst>
        </pc:spChg>
        <pc:spChg chg="del">
          <ac:chgData name="Rachel Beddoes" userId="de4b4b59-1937-4889-b485-118d59d10a27" providerId="ADAL" clId="{5B3A7428-E379-4B8A-80CB-B168EB1FEDD6}" dt="2022-10-27T12:52:56.111" v="1" actId="478"/>
          <ac:spMkLst>
            <pc:docMk/>
            <pc:sldMk cId="3213221724" sldId="259"/>
            <ac:spMk id="14" creationId="{B91FF3CD-B545-C39B-5258-AECE70FF8EEF}"/>
          </ac:spMkLst>
        </pc:spChg>
        <pc:picChg chg="del">
          <ac:chgData name="Rachel Beddoes" userId="de4b4b59-1937-4889-b485-118d59d10a27" providerId="ADAL" clId="{5B3A7428-E379-4B8A-80CB-B168EB1FEDD6}" dt="2022-10-27T12:52:56.111" v="1" actId="478"/>
          <ac:picMkLst>
            <pc:docMk/>
            <pc:sldMk cId="3213221724" sldId="259"/>
            <ac:picMk id="15" creationId="{2E1CE231-C6F3-EBB0-DD6C-70008FE86E92}"/>
          </ac:picMkLst>
        </pc:picChg>
        <pc:cxnChg chg="del mod">
          <ac:chgData name="Rachel Beddoes" userId="de4b4b59-1937-4889-b485-118d59d10a27" providerId="ADAL" clId="{5B3A7428-E379-4B8A-80CB-B168EB1FEDD6}" dt="2022-10-27T12:52:56.111" v="1" actId="478"/>
          <ac:cxnSpMkLst>
            <pc:docMk/>
            <pc:sldMk cId="3213221724" sldId="259"/>
            <ac:cxnSpMk id="9" creationId="{B7F1AB25-426E-2AE3-5BCE-D3846D41BACF}"/>
          </ac:cxnSpMkLst>
        </pc:cxnChg>
        <pc:cxnChg chg="del">
          <ac:chgData name="Rachel Beddoes" userId="de4b4b59-1937-4889-b485-118d59d10a27" providerId="ADAL" clId="{5B3A7428-E379-4B8A-80CB-B168EB1FEDD6}" dt="2022-10-27T12:52:56.111" v="1" actId="478"/>
          <ac:cxnSpMkLst>
            <pc:docMk/>
            <pc:sldMk cId="3213221724" sldId="259"/>
            <ac:cxnSpMk id="11" creationId="{6F72E8DF-3639-866E-DE71-2175C005B520}"/>
          </ac:cxnSpMkLst>
        </pc:cxnChg>
      </pc:sldChg>
      <pc:sldChg chg="new del">
        <pc:chgData name="Rachel Beddoes" userId="de4b4b59-1937-4889-b485-118d59d10a27" providerId="ADAL" clId="{5B3A7428-E379-4B8A-80CB-B168EB1FEDD6}" dt="2022-10-27T13:05:44.807" v="11" actId="47"/>
        <pc:sldMkLst>
          <pc:docMk/>
          <pc:sldMk cId="2279793725" sldId="260"/>
        </pc:sldMkLst>
      </pc:sldChg>
      <pc:sldChg chg="del">
        <pc:chgData name="Rachel Beddoes" userId="de4b4b59-1937-4889-b485-118d59d10a27" providerId="ADAL" clId="{5B3A7428-E379-4B8A-80CB-B168EB1FEDD6}" dt="2022-10-27T13:04:10.035" v="2"/>
        <pc:sldMkLst>
          <pc:docMk/>
          <pc:sldMk cId="4204940050" sldId="260"/>
        </pc:sldMkLst>
      </pc:sldChg>
      <pc:sldChg chg="add del mod modClrScheme chgLayout">
        <pc:chgData name="Rachel Beddoes" userId="de4b4b59-1937-4889-b485-118d59d10a27" providerId="ADAL" clId="{5B3A7428-E379-4B8A-80CB-B168EB1FEDD6}" dt="2022-10-27T13:04:42.957" v="5" actId="700"/>
        <pc:sldMkLst>
          <pc:docMk/>
          <pc:sldMk cId="3453189206" sldId="261"/>
        </pc:sldMkLst>
      </pc:sldChg>
      <pc:sldChg chg="add del">
        <pc:chgData name="Rachel Beddoes" userId="de4b4b59-1937-4889-b485-118d59d10a27" providerId="ADAL" clId="{5B3A7428-E379-4B8A-80CB-B168EB1FEDD6}" dt="2022-10-27T13:04:25.309" v="4"/>
        <pc:sldMkLst>
          <pc:docMk/>
          <pc:sldMk cId="149330050" sldId="262"/>
        </pc:sldMkLst>
      </pc:sldChg>
      <pc:sldChg chg="modSp add del mod">
        <pc:chgData name="Rachel Beddoes" userId="de4b4b59-1937-4889-b485-118d59d10a27" providerId="ADAL" clId="{5B3A7428-E379-4B8A-80CB-B168EB1FEDD6}" dt="2022-10-27T13:06:14.978" v="12" actId="207"/>
        <pc:sldMkLst>
          <pc:docMk/>
          <pc:sldMk cId="2551207862" sldId="263"/>
        </pc:sldMkLst>
        <pc:spChg chg="mod">
          <ac:chgData name="Rachel Beddoes" userId="de4b4b59-1937-4889-b485-118d59d10a27" providerId="ADAL" clId="{5B3A7428-E379-4B8A-80CB-B168EB1FEDD6}" dt="2022-10-27T13:06:14.978" v="12" actId="207"/>
          <ac:spMkLst>
            <pc:docMk/>
            <pc:sldMk cId="2551207862" sldId="263"/>
            <ac:spMk id="14" creationId="{6E0DCBA5-90FE-5C58-F0AC-F874AC94111C}"/>
          </ac:spMkLst>
        </pc:spChg>
      </pc:sldChg>
      <pc:sldChg chg="modSp add del mod">
        <pc:chgData name="Rachel Beddoes" userId="de4b4b59-1937-4889-b485-118d59d10a27" providerId="ADAL" clId="{5B3A7428-E379-4B8A-80CB-B168EB1FEDD6}" dt="2022-10-27T13:06:24.120" v="13" actId="207"/>
        <pc:sldMkLst>
          <pc:docMk/>
          <pc:sldMk cId="1917614660" sldId="264"/>
        </pc:sldMkLst>
        <pc:spChg chg="mod">
          <ac:chgData name="Rachel Beddoes" userId="de4b4b59-1937-4889-b485-118d59d10a27" providerId="ADAL" clId="{5B3A7428-E379-4B8A-80CB-B168EB1FEDD6}" dt="2022-10-27T13:06:24.120" v="13" actId="207"/>
          <ac:spMkLst>
            <pc:docMk/>
            <pc:sldMk cId="1917614660" sldId="264"/>
            <ac:spMk id="2055" creationId="{F290C6CE-5007-AF27-9522-ABCC9A712515}"/>
          </ac:spMkLst>
        </pc:spChg>
      </pc:sldChg>
      <pc:sldChg chg="del">
        <pc:chgData name="Rachel Beddoes" userId="de4b4b59-1937-4889-b485-118d59d10a27" providerId="ADAL" clId="{5B3A7428-E379-4B8A-80CB-B168EB1FEDD6}" dt="2022-10-27T13:04:10.035" v="2"/>
        <pc:sldMkLst>
          <pc:docMk/>
          <pc:sldMk cId="2920099089" sldId="265"/>
        </pc:sldMkLst>
      </pc:sldChg>
      <pc:sldChg chg="modSp add mod modClrScheme chgLayout modNotesTx">
        <pc:chgData name="Rachel Beddoes" userId="de4b4b59-1937-4889-b485-118d59d10a27" providerId="ADAL" clId="{5B3A7428-E379-4B8A-80CB-B168EB1FEDD6}" dt="2022-10-27T15:33:14.645" v="1145" actId="20577"/>
        <pc:sldMkLst>
          <pc:docMk/>
          <pc:sldMk cId="4204940050" sldId="265"/>
        </pc:sldMkLst>
        <pc:spChg chg="mod">
          <ac:chgData name="Rachel Beddoes" userId="de4b4b59-1937-4889-b485-118d59d10a27" providerId="ADAL" clId="{5B3A7428-E379-4B8A-80CB-B168EB1FEDD6}" dt="2022-10-27T13:06:40.649" v="17" actId="1076"/>
          <ac:spMkLst>
            <pc:docMk/>
            <pc:sldMk cId="4204940050" sldId="265"/>
            <ac:spMk id="13" creationId="{7DC9B702-E838-872E-EEF9-062237AAA802}"/>
          </ac:spMkLst>
        </pc:spChg>
      </pc:sldChg>
      <pc:sldChg chg="modSp add mod modClrScheme chgLayout">
        <pc:chgData name="Rachel Beddoes" userId="de4b4b59-1937-4889-b485-118d59d10a27" providerId="ADAL" clId="{5B3A7428-E379-4B8A-80CB-B168EB1FEDD6}" dt="2022-10-27T13:09:08.046" v="18" actId="207"/>
        <pc:sldMkLst>
          <pc:docMk/>
          <pc:sldMk cId="2920099089" sldId="266"/>
        </pc:sldMkLst>
        <pc:spChg chg="mod">
          <ac:chgData name="Rachel Beddoes" userId="de4b4b59-1937-4889-b485-118d59d10a27" providerId="ADAL" clId="{5B3A7428-E379-4B8A-80CB-B168EB1FEDD6}" dt="2022-10-27T13:09:08.046" v="18" actId="207"/>
          <ac:spMkLst>
            <pc:docMk/>
            <pc:sldMk cId="2920099089" sldId="266"/>
            <ac:spMk id="13" creationId="{CE00ADF7-A962-3016-B182-77817D049BD8}"/>
          </ac:spMkLst>
        </pc:spChg>
      </pc:sldChg>
      <pc:sldChg chg="del">
        <pc:chgData name="Rachel Beddoes" userId="de4b4b59-1937-4889-b485-118d59d10a27" providerId="ADAL" clId="{5B3A7428-E379-4B8A-80CB-B168EB1FEDD6}" dt="2022-10-27T13:04:10.035" v="2"/>
        <pc:sldMkLst>
          <pc:docMk/>
          <pc:sldMk cId="3688778945" sldId="266"/>
        </pc:sldMkLst>
      </pc:sldChg>
      <pc:sldChg chg="modSp add mod modClrScheme chgLayout">
        <pc:chgData name="Rachel Beddoes" userId="de4b4b59-1937-4889-b485-118d59d10a27" providerId="ADAL" clId="{5B3A7428-E379-4B8A-80CB-B168EB1FEDD6}" dt="2022-10-27T13:09:18.368" v="19" actId="207"/>
        <pc:sldMkLst>
          <pc:docMk/>
          <pc:sldMk cId="3688778945" sldId="267"/>
        </pc:sldMkLst>
        <pc:spChg chg="mod">
          <ac:chgData name="Rachel Beddoes" userId="de4b4b59-1937-4889-b485-118d59d10a27" providerId="ADAL" clId="{5B3A7428-E379-4B8A-80CB-B168EB1FEDD6}" dt="2022-10-27T13:09:18.368" v="19" actId="207"/>
          <ac:spMkLst>
            <pc:docMk/>
            <pc:sldMk cId="3688778945" sldId="267"/>
            <ac:spMk id="13" creationId="{CE00ADF7-A962-3016-B182-77817D049BD8}"/>
          </ac:spMkLst>
        </pc:spChg>
      </pc:sldChg>
      <pc:sldChg chg="del">
        <pc:chgData name="Rachel Beddoes" userId="de4b4b59-1937-4889-b485-118d59d10a27" providerId="ADAL" clId="{5B3A7428-E379-4B8A-80CB-B168EB1FEDD6}" dt="2022-10-27T13:04:10.035" v="2"/>
        <pc:sldMkLst>
          <pc:docMk/>
          <pc:sldMk cId="3989606952" sldId="267"/>
        </pc:sldMkLst>
      </pc:sldChg>
      <pc:sldChg chg="modSp add mod modClrScheme chgLayout modNotesTx">
        <pc:chgData name="Rachel Beddoes" userId="de4b4b59-1937-4889-b485-118d59d10a27" providerId="ADAL" clId="{5B3A7428-E379-4B8A-80CB-B168EB1FEDD6}" dt="2022-10-27T15:28:57.235" v="482" actId="113"/>
        <pc:sldMkLst>
          <pc:docMk/>
          <pc:sldMk cId="3989606952" sldId="268"/>
        </pc:sldMkLst>
        <pc:spChg chg="mod">
          <ac:chgData name="Rachel Beddoes" userId="de4b4b59-1937-4889-b485-118d59d10a27" providerId="ADAL" clId="{5B3A7428-E379-4B8A-80CB-B168EB1FEDD6}" dt="2022-10-27T13:09:23.502" v="20" actId="207"/>
          <ac:spMkLst>
            <pc:docMk/>
            <pc:sldMk cId="3989606952" sldId="268"/>
            <ac:spMk id="13" creationId="{CE00ADF7-A962-3016-B182-77817D049B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A47F-E424-48CC-B7F1-355530EF4E2E}" type="datetimeFigureOut">
              <a:rPr lang="en-GB" smtClean="0"/>
              <a:t>27/10/2022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3062-43F0-4793-B76B-895291533BE7}" type="slidenum">
              <a:rPr lang="en-GB" smtClean="0"/>
              <a:t>‹#›</a:t>
            </a:fld>
            <a:endParaRPr lang="en-GB"/>
          </a:p>
        </p:txBody>
      </p:sp>
    </p:spTree>
    <p:extLst>
      <p:ext uri="{BB962C8B-B14F-4D97-AF65-F5344CB8AC3E}">
        <p14:creationId xmlns:p14="http://schemas.microsoft.com/office/powerpoint/2010/main" val="346854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marcinjozwiak?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photos/loading-bay?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marcinjozwiak?utm_source=unsplash&amp;utm_medium=referral&amp;utm_content=creditCopyTex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unsplash.com/s/photos/loading-bay?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optional slide to get students into the situation of the problem?  What can they see in the picture?  What do they notice? What do they wonder?  Can they think about where any maths might be used?</a:t>
            </a:r>
          </a:p>
          <a:p>
            <a:endParaRPr lang="en-GB" dirty="0"/>
          </a:p>
          <a:p>
            <a:r>
              <a:rPr lang="en-GB" dirty="0"/>
              <a:t>Photo by </a:t>
            </a:r>
            <a:r>
              <a:rPr lang="en-GB" dirty="0">
                <a:hlinkClick r:id="rId3"/>
              </a:rPr>
              <a:t>Marcin </a:t>
            </a:r>
            <a:r>
              <a:rPr lang="en-GB" dirty="0" err="1">
                <a:hlinkClick r:id="rId3"/>
              </a:rPr>
              <a:t>Jozwiak</a:t>
            </a:r>
            <a:r>
              <a:rPr lang="en-GB" dirty="0"/>
              <a:t> on </a:t>
            </a:r>
            <a:r>
              <a:rPr lang="en-GB" dirty="0" err="1">
                <a:hlinkClick r:id="rId4"/>
              </a:rPr>
              <a:t>Unsplash</a:t>
            </a:r>
            <a:r>
              <a:rPr lang="en-GB" dirty="0"/>
              <a:t> </a:t>
            </a:r>
          </a:p>
        </p:txBody>
      </p:sp>
      <p:sp>
        <p:nvSpPr>
          <p:cNvPr id="4" name="Slide Number Placeholder 3"/>
          <p:cNvSpPr>
            <a:spLocks noGrp="1"/>
          </p:cNvSpPr>
          <p:nvPr>
            <p:ph type="sldNum" sz="quarter" idx="5"/>
          </p:nvPr>
        </p:nvSpPr>
        <p:spPr/>
        <p:txBody>
          <a:bodyPr/>
          <a:lstStyle/>
          <a:p>
            <a:fld id="{D167F657-DF2C-4F7A-9564-0A4D6E1B1FEB}" type="slidenum">
              <a:rPr lang="en-GB" smtClean="0"/>
              <a:t>1</a:t>
            </a:fld>
            <a:endParaRPr lang="en-GB"/>
          </a:p>
        </p:txBody>
      </p:sp>
    </p:spTree>
    <p:extLst>
      <p:ext uri="{BB962C8B-B14F-4D97-AF65-F5344CB8AC3E}">
        <p14:creationId xmlns:p14="http://schemas.microsoft.com/office/powerpoint/2010/main" val="191648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algorithm </a:t>
            </a:r>
            <a:r>
              <a:rPr lang="en-GB"/>
              <a:t>is </a:t>
            </a:r>
            <a:r>
              <a:rPr lang="en-GB" b="0" i="0">
                <a:solidFill>
                  <a:srgbClr val="202124"/>
                </a:solidFill>
                <a:effectLst/>
                <a:latin typeface="arial" panose="020B0604020202020204" pitchFamily="34" charset="0"/>
              </a:rPr>
              <a:t>a process or set of rules to be followed in calculations or other problem-solving operations</a:t>
            </a:r>
            <a:endParaRPr lang="en-GB" dirty="0"/>
          </a:p>
          <a:p>
            <a:endParaRPr lang="en-GB" dirty="0"/>
          </a:p>
          <a:p>
            <a:r>
              <a:rPr lang="en-GB" dirty="0"/>
              <a:t>Photo by </a:t>
            </a:r>
            <a:r>
              <a:rPr lang="en-GB" dirty="0">
                <a:hlinkClick r:id="rId3"/>
              </a:rPr>
              <a:t>Marcin </a:t>
            </a:r>
            <a:r>
              <a:rPr lang="en-GB" dirty="0" err="1">
                <a:hlinkClick r:id="rId3"/>
              </a:rPr>
              <a:t>Jozwiak</a:t>
            </a:r>
            <a:r>
              <a:rPr lang="en-GB" dirty="0"/>
              <a:t> on </a:t>
            </a:r>
            <a:r>
              <a:rPr lang="en-GB" dirty="0" err="1">
                <a:hlinkClick r:id="rId4"/>
              </a:rPr>
              <a:t>Unsplash</a:t>
            </a:r>
            <a:r>
              <a:rPr lang="en-GB" dirty="0"/>
              <a:t> </a:t>
            </a:r>
          </a:p>
        </p:txBody>
      </p:sp>
      <p:sp>
        <p:nvSpPr>
          <p:cNvPr id="4" name="Slide Number Placeholder 3"/>
          <p:cNvSpPr>
            <a:spLocks noGrp="1"/>
          </p:cNvSpPr>
          <p:nvPr>
            <p:ph type="sldNum" sz="quarter" idx="5"/>
          </p:nvPr>
        </p:nvSpPr>
        <p:spPr/>
        <p:txBody>
          <a:bodyPr/>
          <a:lstStyle/>
          <a:p>
            <a:fld id="{D167F657-DF2C-4F7A-9564-0A4D6E1B1FEB}" type="slidenum">
              <a:rPr lang="en-GB" smtClean="0"/>
              <a:t>2</a:t>
            </a:fld>
            <a:endParaRPr lang="en-GB"/>
          </a:p>
        </p:txBody>
      </p:sp>
    </p:spTree>
    <p:extLst>
      <p:ext uri="{BB962C8B-B14F-4D97-AF65-F5344CB8AC3E}">
        <p14:creationId xmlns:p14="http://schemas.microsoft.com/office/powerpoint/2010/main" val="70393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these questions as appropriate.</a:t>
            </a:r>
          </a:p>
          <a:p>
            <a:r>
              <a:rPr lang="en-GB" dirty="0"/>
              <a:t>It is not just lorries that are loaded, could be aeroplanes, ships etc..  A relevant job you could explore is Loadmaster.  What might the consequences be of incorrectly loading a plane for example?</a:t>
            </a:r>
          </a:p>
          <a:p>
            <a:r>
              <a:rPr lang="en-GB" dirty="0"/>
              <a:t>Not always possible to use first fit decreasing algorithm as all ‘packages’ </a:t>
            </a:r>
            <a:r>
              <a:rPr lang="en-GB"/>
              <a:t>would need </a:t>
            </a:r>
            <a:r>
              <a:rPr lang="en-GB" dirty="0"/>
              <a:t>to be sorted first.  If this was cars arriving to go on a Ferry or suitcases arriving for a flight then it would be very difficult or time consuming to do.</a:t>
            </a:r>
          </a:p>
        </p:txBody>
      </p:sp>
      <p:sp>
        <p:nvSpPr>
          <p:cNvPr id="4" name="Slide Number Placeholder 3"/>
          <p:cNvSpPr>
            <a:spLocks noGrp="1"/>
          </p:cNvSpPr>
          <p:nvPr>
            <p:ph type="sldNum" sz="quarter" idx="5"/>
          </p:nvPr>
        </p:nvSpPr>
        <p:spPr/>
        <p:txBody>
          <a:bodyPr/>
          <a:lstStyle/>
          <a:p>
            <a:fld id="{88CE3062-43F0-4793-B76B-895291533BE7}" type="slidenum">
              <a:rPr lang="en-GB" smtClean="0"/>
              <a:t>5</a:t>
            </a:fld>
            <a:endParaRPr lang="en-GB"/>
          </a:p>
        </p:txBody>
      </p:sp>
    </p:spTree>
    <p:extLst>
      <p:ext uri="{BB962C8B-B14F-4D97-AF65-F5344CB8AC3E}">
        <p14:creationId xmlns:p14="http://schemas.microsoft.com/office/powerpoint/2010/main" val="317721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interesting algorithms in this Marcus du </a:t>
            </a:r>
            <a:r>
              <a:rPr lang="en-GB" dirty="0" err="1"/>
              <a:t>Sautoy</a:t>
            </a:r>
            <a:r>
              <a:rPr lang="en-GB" dirty="0"/>
              <a:t> documentary: </a:t>
            </a:r>
          </a:p>
          <a:p>
            <a:r>
              <a:rPr lang="en-GB" dirty="0"/>
              <a:t>The Secret rules of modern living- Algorithms. https://www.youtube.com/watch?v=kiFfp-HAu64</a:t>
            </a:r>
          </a:p>
          <a:p>
            <a:endParaRPr lang="en-GB" dirty="0"/>
          </a:p>
          <a:p>
            <a:r>
              <a:rPr lang="en-GB" dirty="0"/>
              <a:t>Watch from 23:40 to 32:17 to find out more about Anna’s favourite algorithm - </a:t>
            </a:r>
          </a:p>
          <a:p>
            <a:r>
              <a:rPr lang="en-GB" b="1" dirty="0"/>
              <a:t>Gale Shapley Algorithm </a:t>
            </a:r>
            <a:r>
              <a:rPr lang="en-GB" dirty="0"/>
              <a:t>(Stable Marriage problem) explained really simply and also how it has important applications (e.g. in matching organ donors to recipients) in this Marcus du </a:t>
            </a:r>
            <a:r>
              <a:rPr lang="en-GB" dirty="0" err="1"/>
              <a:t>Sautoy</a:t>
            </a:r>
            <a:r>
              <a:rPr lang="en-GB" dirty="0"/>
              <a:t> documentary: </a:t>
            </a:r>
          </a:p>
        </p:txBody>
      </p:sp>
      <p:sp>
        <p:nvSpPr>
          <p:cNvPr id="4" name="Slide Number Placeholder 3"/>
          <p:cNvSpPr>
            <a:spLocks noGrp="1"/>
          </p:cNvSpPr>
          <p:nvPr>
            <p:ph type="sldNum" sz="quarter" idx="5"/>
          </p:nvPr>
        </p:nvSpPr>
        <p:spPr/>
        <p:txBody>
          <a:bodyPr/>
          <a:lstStyle/>
          <a:p>
            <a:fld id="{88CE3062-43F0-4793-B76B-895291533BE7}" type="slidenum">
              <a:rPr lang="en-GB" smtClean="0"/>
              <a:t>8</a:t>
            </a:fld>
            <a:endParaRPr lang="en-GB"/>
          </a:p>
        </p:txBody>
      </p:sp>
    </p:spTree>
    <p:extLst>
      <p:ext uri="{BB962C8B-B14F-4D97-AF65-F5344CB8AC3E}">
        <p14:creationId xmlns:p14="http://schemas.microsoft.com/office/powerpoint/2010/main" val="285028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userDrawn="1"/>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50 years at the forefront of Mathematics Education </a:t>
            </a:r>
          </a:p>
        </p:txBody>
      </p:sp>
    </p:spTree>
    <p:extLst>
      <p:ext uri="{BB962C8B-B14F-4D97-AF65-F5344CB8AC3E}">
        <p14:creationId xmlns:p14="http://schemas.microsoft.com/office/powerpoint/2010/main" val="180289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9E18-B16A-4E52-B265-385E5631AECE}"/>
              </a:ext>
            </a:extLst>
          </p:cNvPr>
          <p:cNvSpPr>
            <a:spLocks noGrp="1"/>
          </p:cNvSpPr>
          <p:nvPr>
            <p:ph type="title"/>
          </p:nvPr>
        </p:nvSpPr>
        <p:spPr>
          <a:xfrm>
            <a:off x="839788" y="987424"/>
            <a:ext cx="3932237" cy="1069975"/>
          </a:xfrm>
          <a:prstGeom prst="rect">
            <a:avLst/>
          </a:prstGeom>
        </p:spPr>
        <p:txBody>
          <a:bodyPr anchor="b"/>
          <a:lstStyle>
            <a:lvl1pPr>
              <a:defRPr sz="3200">
                <a:solidFill>
                  <a:srgbClr val="009FDA"/>
                </a:solidFill>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18A32DF8-33FB-458C-BD52-34F2881C35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916F2E0F-0040-4CA7-9990-6BD511438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6332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167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352425" y="952500"/>
            <a:ext cx="11477625" cy="669926"/>
          </a:xfrm>
          <a:prstGeom prst="rect">
            <a:avLst/>
          </a:prstGeom>
        </p:spPr>
        <p:txBody>
          <a:bodyPr vert="horz"/>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4" y="1774825"/>
            <a:ext cx="11477625" cy="4625975"/>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4841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10496550" y="952500"/>
            <a:ext cx="1333500" cy="5448300"/>
          </a:xfrm>
          <a:prstGeom prst="rect">
            <a:avLst/>
          </a:prstGeom>
        </p:spPr>
        <p:txBody>
          <a:bodyPr vert="vert"/>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5" y="952501"/>
            <a:ext cx="10039350" cy="5448300"/>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094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86384"/>
            <a:ext cx="3932237" cy="1271016"/>
          </a:xfrm>
          <a:prstGeom prst="rect">
            <a:avLst/>
          </a:prstGeom>
        </p:spPr>
        <p:txBody>
          <a:bodyPr anchor="b"/>
          <a:lstStyle>
            <a:lvl1pPr>
              <a:defRPr sz="2400">
                <a:solidFill>
                  <a:srgbClr val="E0003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a:prstGeom prst="rect">
            <a:avLst/>
          </a:prstGeom>
        </p:spPr>
        <p:txBody>
          <a:bodyPr/>
          <a:lstStyle>
            <a:lvl1pPr marL="228600" indent="-228600">
              <a:buClr>
                <a:srgbClr val="E00034"/>
              </a:buClr>
              <a:buFont typeface="Wingdings" panose="05000000000000000000" pitchFamily="2" charset="2"/>
              <a:buChar char="§"/>
              <a:defRPr sz="2800">
                <a:solidFill>
                  <a:srgbClr val="002147"/>
                </a:solidFill>
                <a:latin typeface="Arial" panose="020B0604020202020204" pitchFamily="34" charset="0"/>
                <a:cs typeface="Arial" panose="020B0604020202020204" pitchFamily="34" charset="0"/>
              </a:defRPr>
            </a:lvl1pPr>
            <a:lvl2pPr>
              <a:buClr>
                <a:srgbClr val="E00034"/>
              </a:buClr>
              <a:defRPr sz="2800">
                <a:solidFill>
                  <a:srgbClr val="002147"/>
                </a:solidFill>
                <a:latin typeface="Arial" panose="020B0604020202020204" pitchFamily="34" charset="0"/>
                <a:cs typeface="Arial" panose="020B0604020202020204" pitchFamily="34" charset="0"/>
              </a:defRPr>
            </a:lvl2pPr>
            <a:lvl3pPr marL="1143000" indent="-228600">
              <a:buClr>
                <a:srgbClr val="E00034"/>
              </a:buClr>
              <a:buFont typeface="Arial" panose="020B0604020202020204" pitchFamily="34" charset="0"/>
              <a:buChar char="–"/>
              <a:defRPr sz="2800">
                <a:solidFill>
                  <a:srgbClr val="002147"/>
                </a:solidFill>
                <a:latin typeface="Arial" panose="020B0604020202020204" pitchFamily="34" charset="0"/>
                <a:cs typeface="Arial" panose="020B0604020202020204" pitchFamily="34" charset="0"/>
              </a:defRPr>
            </a:lvl3pPr>
            <a:lvl4pPr marL="1600200" indent="-228600">
              <a:buClr>
                <a:srgbClr val="E00034"/>
              </a:buClr>
              <a:buFont typeface="Wingdings" panose="05000000000000000000" pitchFamily="2" charset="2"/>
              <a:buChar char="§"/>
              <a:defRPr sz="2800">
                <a:solidFill>
                  <a:srgbClr val="002147"/>
                </a:solidFill>
                <a:latin typeface="Arial" panose="020B0604020202020204" pitchFamily="34" charset="0"/>
                <a:cs typeface="Arial" panose="020B0604020202020204" pitchFamily="34" charset="0"/>
              </a:defRPr>
            </a:lvl4pPr>
            <a:lvl5pPr marL="2057400" indent="-228600">
              <a:buClr>
                <a:srgbClr val="E00034"/>
              </a:buClr>
              <a:buFont typeface="Wingdings" panose="05000000000000000000" pitchFamily="2" charset="2"/>
              <a:buChar char="§"/>
              <a:defRPr sz="2800">
                <a:solidFill>
                  <a:srgbClr val="002147"/>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322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dirty="0"/>
              <a:t>Picture</a:t>
            </a:r>
          </a:p>
        </p:txBody>
      </p:sp>
    </p:spTree>
    <p:extLst>
      <p:ext uri="{BB962C8B-B14F-4D97-AF65-F5344CB8AC3E}">
        <p14:creationId xmlns:p14="http://schemas.microsoft.com/office/powerpoint/2010/main" val="134298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AB5C28-D2B5-8215-6F54-FB5FBEC736B0}"/>
              </a:ext>
            </a:extLst>
          </p:cNvPr>
          <p:cNvSpPr txBox="1"/>
          <p:nvPr userDrawn="1"/>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RB version 1.0 27/10/22</a:t>
            </a:r>
          </a:p>
        </p:txBody>
      </p:sp>
      <p:sp>
        <p:nvSpPr>
          <p:cNvPr id="3" name="TextBox 2">
            <a:extLst>
              <a:ext uri="{FF2B5EF4-FFF2-40B4-BE49-F238E27FC236}">
                <a16:creationId xmlns:a16="http://schemas.microsoft.com/office/drawing/2014/main" id="{2FFA44D8-D8FA-1DE1-4E50-FE08515D5193}"/>
              </a:ext>
            </a:extLst>
          </p:cNvPr>
          <p:cNvSpPr txBox="1"/>
          <p:nvPr userDrawn="1"/>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51282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a:extLst>
              <a:ext uri="{FF2B5EF4-FFF2-40B4-BE49-F238E27FC236}">
                <a16:creationId xmlns:a16="http://schemas.microsoft.com/office/drawing/2014/main" id="{CF8E0D53-9100-441B-AE7E-C51BFCB86BA0}"/>
              </a:ext>
            </a:extLst>
          </p:cNvPr>
          <p:cNvSpPr txBox="1"/>
          <p:nvPr userDrawn="1"/>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6" name="TextBox 5">
            <a:extLst>
              <a:ext uri="{FF2B5EF4-FFF2-40B4-BE49-F238E27FC236}">
                <a16:creationId xmlns:a16="http://schemas.microsoft.com/office/drawing/2014/main" id="{1558C5BA-0062-4AD0-A9FB-34CA15DBBCE4}"/>
              </a:ext>
            </a:extLst>
          </p:cNvPr>
          <p:cNvSpPr txBox="1"/>
          <p:nvPr userDrawn="1"/>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285795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205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6015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040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914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dirty="0"/>
          </a:p>
        </p:txBody>
      </p:sp>
    </p:spTree>
    <p:extLst>
      <p:ext uri="{BB962C8B-B14F-4D97-AF65-F5344CB8AC3E}">
        <p14:creationId xmlns:p14="http://schemas.microsoft.com/office/powerpoint/2010/main" val="51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BE08EEC-F69F-40EA-BEB2-8D5514C001A4}"/>
              </a:ext>
            </a:extLst>
          </p:cNvPr>
          <p:cNvCxnSpPr/>
          <p:nvPr userDrawn="1"/>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hart&#10;&#10;Description automatically generated">
            <a:extLst>
              <a:ext uri="{FF2B5EF4-FFF2-40B4-BE49-F238E27FC236}">
                <a16:creationId xmlns:a16="http://schemas.microsoft.com/office/drawing/2014/main" id="{3205DD17-395F-D24D-87C0-547184D0EC5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7389" y="0"/>
            <a:ext cx="2974131" cy="792740"/>
          </a:xfrm>
          <a:prstGeom prst="rect">
            <a:avLst/>
          </a:prstGeom>
        </p:spPr>
      </p:pic>
    </p:spTree>
    <p:extLst>
      <p:ext uri="{BB962C8B-B14F-4D97-AF65-F5344CB8AC3E}">
        <p14:creationId xmlns:p14="http://schemas.microsoft.com/office/powerpoint/2010/main" val="18484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igh angle view of a building&#10;&#10;Description automatically generated with medium confidence">
            <a:extLst>
              <a:ext uri="{FF2B5EF4-FFF2-40B4-BE49-F238E27FC236}">
                <a16:creationId xmlns:a16="http://schemas.microsoft.com/office/drawing/2014/main" id="{03C9189A-5719-0FE6-0FA8-0E6B52F9AA0D}"/>
              </a:ext>
            </a:extLst>
          </p:cNvPr>
          <p:cNvPicPr>
            <a:picLocks noChangeAspect="1"/>
          </p:cNvPicPr>
          <p:nvPr/>
        </p:nvPicPr>
        <p:blipFill rotWithShape="1">
          <a:blip r:embed="rId3">
            <a:extLst>
              <a:ext uri="{28A0092B-C50C-407E-A947-70E740481C1C}">
                <a14:useLocalDpi xmlns:a14="http://schemas.microsoft.com/office/drawing/2010/main" val="0"/>
              </a:ext>
            </a:extLst>
          </a:blip>
          <a:srcRect t="17012"/>
          <a:stretch/>
        </p:blipFill>
        <p:spPr>
          <a:xfrm>
            <a:off x="0" y="0"/>
            <a:ext cx="12404807" cy="6858000"/>
          </a:xfrm>
          <a:prstGeom prst="rect">
            <a:avLst/>
          </a:prstGeom>
        </p:spPr>
      </p:pic>
      <p:sp>
        <p:nvSpPr>
          <p:cNvPr id="7" name="TextBox 6">
            <a:extLst>
              <a:ext uri="{FF2B5EF4-FFF2-40B4-BE49-F238E27FC236}">
                <a16:creationId xmlns:a16="http://schemas.microsoft.com/office/drawing/2014/main" id="{2975A748-AFF4-3D7E-6248-7252E2A80747}"/>
              </a:ext>
            </a:extLst>
          </p:cNvPr>
          <p:cNvSpPr txBox="1"/>
          <p:nvPr/>
        </p:nvSpPr>
        <p:spPr>
          <a:xfrm>
            <a:off x="5367647" y="359076"/>
            <a:ext cx="6412675" cy="646331"/>
          </a:xfrm>
          <a:prstGeom prst="rect">
            <a:avLst/>
          </a:prstGeom>
          <a:noFill/>
        </p:spPr>
        <p:txBody>
          <a:bodyPr wrap="square">
            <a:spAutoFit/>
          </a:bodyPr>
          <a:lstStyle/>
          <a:p>
            <a:r>
              <a:rPr lang="en-GB" sz="3600" b="1" dirty="0">
                <a:solidFill>
                  <a:srgbClr val="E00034"/>
                </a:solidFill>
                <a:latin typeface="Arial" panose="020B0604020202020204" pitchFamily="34" charset="0"/>
              </a:rPr>
              <a:t>Where’s the maths in that?</a:t>
            </a:r>
            <a:endParaRPr lang="en-GB" sz="3600" dirty="0"/>
          </a:p>
        </p:txBody>
      </p:sp>
    </p:spTree>
    <p:extLst>
      <p:ext uri="{BB962C8B-B14F-4D97-AF65-F5344CB8AC3E}">
        <p14:creationId xmlns:p14="http://schemas.microsoft.com/office/powerpoint/2010/main" val="345318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igh angle view of a building&#10;&#10;Description automatically generated with medium confidence">
            <a:extLst>
              <a:ext uri="{FF2B5EF4-FFF2-40B4-BE49-F238E27FC236}">
                <a16:creationId xmlns:a16="http://schemas.microsoft.com/office/drawing/2014/main" id="{03C9189A-5719-0FE6-0FA8-0E6B52F9AA0D}"/>
              </a:ext>
            </a:extLst>
          </p:cNvPr>
          <p:cNvPicPr>
            <a:picLocks noChangeAspect="1"/>
          </p:cNvPicPr>
          <p:nvPr/>
        </p:nvPicPr>
        <p:blipFill rotWithShape="1">
          <a:blip r:embed="rId3">
            <a:extLst>
              <a:ext uri="{28A0092B-C50C-407E-A947-70E740481C1C}">
                <a14:useLocalDpi xmlns:a14="http://schemas.microsoft.com/office/drawing/2010/main" val="0"/>
              </a:ext>
            </a:extLst>
          </a:blip>
          <a:srcRect t="17012"/>
          <a:stretch/>
        </p:blipFill>
        <p:spPr>
          <a:xfrm>
            <a:off x="0" y="0"/>
            <a:ext cx="12404807" cy="6858000"/>
          </a:xfrm>
          <a:prstGeom prst="rect">
            <a:avLst/>
          </a:prstGeom>
        </p:spPr>
      </p:pic>
      <p:sp>
        <p:nvSpPr>
          <p:cNvPr id="7" name="TextBox 6">
            <a:extLst>
              <a:ext uri="{FF2B5EF4-FFF2-40B4-BE49-F238E27FC236}">
                <a16:creationId xmlns:a16="http://schemas.microsoft.com/office/drawing/2014/main" id="{2975A748-AFF4-3D7E-6248-7252E2A80747}"/>
              </a:ext>
            </a:extLst>
          </p:cNvPr>
          <p:cNvSpPr txBox="1"/>
          <p:nvPr/>
        </p:nvSpPr>
        <p:spPr>
          <a:xfrm>
            <a:off x="6653713" y="62193"/>
            <a:ext cx="3558691" cy="646331"/>
          </a:xfrm>
          <a:prstGeom prst="rect">
            <a:avLst/>
          </a:prstGeom>
          <a:noFill/>
        </p:spPr>
        <p:txBody>
          <a:bodyPr wrap="square">
            <a:spAutoFit/>
          </a:bodyPr>
          <a:lstStyle/>
          <a:p>
            <a:r>
              <a:rPr lang="en-GB" sz="3600" b="1" i="0" u="none" strike="noStrike" dirty="0">
                <a:solidFill>
                  <a:srgbClr val="E00034"/>
                </a:solidFill>
                <a:effectLst/>
                <a:latin typeface="Arial" panose="020B0604020202020204" pitchFamily="34" charset="0"/>
              </a:rPr>
              <a:t>Lorry Loading</a:t>
            </a:r>
            <a:endParaRPr lang="en-GB" sz="3600" dirty="0"/>
          </a:p>
        </p:txBody>
      </p:sp>
      <p:sp>
        <p:nvSpPr>
          <p:cNvPr id="9" name="TextBox 8">
            <a:extLst>
              <a:ext uri="{FF2B5EF4-FFF2-40B4-BE49-F238E27FC236}">
                <a16:creationId xmlns:a16="http://schemas.microsoft.com/office/drawing/2014/main" id="{75BD869B-2A36-CC24-19C5-F9C374B79EC5}"/>
              </a:ext>
            </a:extLst>
          </p:cNvPr>
          <p:cNvSpPr txBox="1"/>
          <p:nvPr/>
        </p:nvSpPr>
        <p:spPr>
          <a:xfrm>
            <a:off x="4901664" y="708524"/>
            <a:ext cx="7290335" cy="369332"/>
          </a:xfrm>
          <a:prstGeom prst="rect">
            <a:avLst/>
          </a:prstGeom>
          <a:noFill/>
        </p:spPr>
        <p:txBody>
          <a:bodyPr wrap="square">
            <a:spAutoFit/>
          </a:bodyPr>
          <a:lstStyle/>
          <a:p>
            <a:r>
              <a:rPr lang="en-GB" b="1" dirty="0">
                <a:solidFill>
                  <a:srgbClr val="000000"/>
                </a:solidFill>
                <a:latin typeface="Arial" panose="020B0604020202020204" pitchFamily="34" charset="0"/>
              </a:rPr>
              <a:t>A</a:t>
            </a:r>
            <a:r>
              <a:rPr lang="en-GB" b="1" i="0" u="none" strike="noStrike" dirty="0">
                <a:solidFill>
                  <a:srgbClr val="000000"/>
                </a:solidFill>
                <a:effectLst/>
                <a:latin typeface="Arial" panose="020B0604020202020204" pitchFamily="34" charset="0"/>
              </a:rPr>
              <a:t>lgorithms are used to pack the lorries as efficiently as possible</a:t>
            </a:r>
            <a:endParaRPr lang="en-GB" dirty="0"/>
          </a:p>
        </p:txBody>
      </p:sp>
      <p:sp>
        <p:nvSpPr>
          <p:cNvPr id="10" name="TextBox 9">
            <a:extLst>
              <a:ext uri="{FF2B5EF4-FFF2-40B4-BE49-F238E27FC236}">
                <a16:creationId xmlns:a16="http://schemas.microsoft.com/office/drawing/2014/main" id="{2E6CB4F8-6523-EE1A-5E5F-E742F009789D}"/>
              </a:ext>
            </a:extLst>
          </p:cNvPr>
          <p:cNvSpPr txBox="1"/>
          <p:nvPr/>
        </p:nvSpPr>
        <p:spPr>
          <a:xfrm>
            <a:off x="882649" y="3429000"/>
            <a:ext cx="4544374" cy="2308324"/>
          </a:xfrm>
          <a:prstGeom prst="rect">
            <a:avLst/>
          </a:prstGeom>
          <a:solidFill>
            <a:schemeClr val="bg1">
              <a:alpha val="50000"/>
            </a:schemeClr>
          </a:solidFill>
        </p:spPr>
        <p:txBody>
          <a:bodyPr wrap="square" rtlCol="0">
            <a:spAutoFit/>
          </a:bodyPr>
          <a:lstStyle/>
          <a:p>
            <a:r>
              <a:rPr lang="en-GB" sz="2400" b="1" dirty="0">
                <a:latin typeface="Arial" panose="020B0604020202020204" pitchFamily="34" charset="0"/>
                <a:cs typeface="Arial" panose="020B0604020202020204" pitchFamily="34" charset="0"/>
              </a:rPr>
              <a:t>This delivery company load items straight into the lorries.  </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Your job is to investigate the efficiency of two lorry loading algorithms</a:t>
            </a:r>
            <a:r>
              <a:rPr lang="en-GB" sz="2400" b="1" dirty="0"/>
              <a:t>.</a:t>
            </a:r>
          </a:p>
        </p:txBody>
      </p:sp>
    </p:spTree>
    <p:extLst>
      <p:ext uri="{BB962C8B-B14F-4D97-AF65-F5344CB8AC3E}">
        <p14:creationId xmlns:p14="http://schemas.microsoft.com/office/powerpoint/2010/main" val="14933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E0DCBA5-90FE-5C58-F0AC-F874AC94111C}"/>
              </a:ext>
            </a:extLst>
          </p:cNvPr>
          <p:cNvSpPr>
            <a:spLocks noGrp="1"/>
          </p:cNvSpPr>
          <p:nvPr>
            <p:ph type="title"/>
          </p:nvPr>
        </p:nvSpPr>
        <p:spPr>
          <a:xfrm>
            <a:off x="839788" y="786384"/>
            <a:ext cx="3932237" cy="1271016"/>
          </a:xfrm>
        </p:spPr>
        <p:txBody>
          <a:bodyPr/>
          <a:lstStyle/>
          <a:p>
            <a:r>
              <a:rPr lang="en-US" b="1" dirty="0">
                <a:solidFill>
                  <a:schemeClr val="bg2"/>
                </a:solidFill>
              </a:rPr>
              <a:t>The “First Fit” Algorithm</a:t>
            </a:r>
            <a:br>
              <a:rPr lang="en-US" dirty="0"/>
            </a:br>
            <a:endParaRPr lang="en-US" dirty="0"/>
          </a:p>
        </p:txBody>
      </p:sp>
      <p:pic>
        <p:nvPicPr>
          <p:cNvPr id="9" name="Picture 2" descr="Chart&#10;&#10;Description automatically generated">
            <a:extLst>
              <a:ext uri="{FF2B5EF4-FFF2-40B4-BE49-F238E27FC236}">
                <a16:creationId xmlns:a16="http://schemas.microsoft.com/office/drawing/2014/main" id="{76E63187-2088-E20B-611F-7FD38AECEF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188" y="1148239"/>
            <a:ext cx="6172200" cy="4551996"/>
          </a:xfrm>
          <a:prstGeom prst="rect">
            <a:avLst/>
          </a:prstGeom>
          <a:solidFill>
            <a:srgbClr val="FFFFFF"/>
          </a:solidFill>
        </p:spPr>
      </p:pic>
      <p:sp>
        <p:nvSpPr>
          <p:cNvPr id="16" name="Text Placeholder 3">
            <a:extLst>
              <a:ext uri="{FF2B5EF4-FFF2-40B4-BE49-F238E27FC236}">
                <a16:creationId xmlns:a16="http://schemas.microsoft.com/office/drawing/2014/main" id="{972C2A32-A99E-E327-DD7D-6A1EDFB4428B}"/>
              </a:ext>
            </a:extLst>
          </p:cNvPr>
          <p:cNvSpPr>
            <a:spLocks noGrp="1"/>
          </p:cNvSpPr>
          <p:nvPr>
            <p:ph type="body" sz="half" idx="2"/>
          </p:nvPr>
        </p:nvSpPr>
        <p:spPr>
          <a:xfrm>
            <a:off x="839788" y="2057400"/>
            <a:ext cx="3932237" cy="3811588"/>
          </a:xfrm>
        </p:spPr>
        <p:txBody>
          <a:bodyPr/>
          <a:lstStyle/>
          <a:p>
            <a:r>
              <a:rPr lang="en-GB" dirty="0"/>
              <a:t>Each lorry (A-F) has a capacity of 6.  </a:t>
            </a:r>
          </a:p>
          <a:p>
            <a:r>
              <a:rPr lang="en-GB" dirty="0"/>
              <a:t>Starting with the </a:t>
            </a:r>
            <a:r>
              <a:rPr lang="en-GB" b="1" dirty="0"/>
              <a:t>first</a:t>
            </a:r>
            <a:r>
              <a:rPr lang="en-GB" dirty="0"/>
              <a:t> object (on the left), fit each object into the </a:t>
            </a:r>
            <a:r>
              <a:rPr lang="en-GB" b="1" dirty="0"/>
              <a:t>first</a:t>
            </a:r>
            <a:r>
              <a:rPr lang="en-GB" dirty="0"/>
              <a:t> lorry that has room for it. </a:t>
            </a:r>
          </a:p>
          <a:p>
            <a:endParaRPr lang="en-GB" dirty="0"/>
          </a:p>
          <a:p>
            <a:r>
              <a:rPr lang="en-GB" dirty="0">
                <a:solidFill>
                  <a:schemeClr val="tx2"/>
                </a:solidFill>
              </a:rPr>
              <a:t>How many Lorries are needed?</a:t>
            </a:r>
          </a:p>
          <a:p>
            <a:endParaRPr lang="en-GB" dirty="0">
              <a:solidFill>
                <a:schemeClr val="tx2"/>
              </a:solidFill>
            </a:endParaRPr>
          </a:p>
          <a:p>
            <a:endParaRPr lang="en-GB" dirty="0">
              <a:solidFill>
                <a:schemeClr val="tx2"/>
              </a:solidFill>
            </a:endParaRPr>
          </a:p>
          <a:p>
            <a:endParaRPr lang="en-GB" dirty="0">
              <a:solidFill>
                <a:schemeClr val="tx2"/>
              </a:solidFill>
            </a:endParaRPr>
          </a:p>
          <a:p>
            <a:r>
              <a:rPr lang="en-GB" sz="1600" b="1" dirty="0"/>
              <a:t>Hint:</a:t>
            </a:r>
            <a:r>
              <a:rPr lang="en-GB" sz="1600" dirty="0"/>
              <a:t> make your own diagram and use pencil to draw the items inside the lorries.  The first item has been done for you. </a:t>
            </a:r>
            <a:endParaRPr lang="en-US" sz="1600" dirty="0"/>
          </a:p>
        </p:txBody>
      </p:sp>
      <p:sp>
        <p:nvSpPr>
          <p:cNvPr id="12" name="Rectangle 11">
            <a:extLst>
              <a:ext uri="{FF2B5EF4-FFF2-40B4-BE49-F238E27FC236}">
                <a16:creationId xmlns:a16="http://schemas.microsoft.com/office/drawing/2014/main" id="{23D033B5-29B2-8730-9334-673F8D9A5AE9}"/>
              </a:ext>
            </a:extLst>
          </p:cNvPr>
          <p:cNvSpPr/>
          <p:nvPr/>
        </p:nvSpPr>
        <p:spPr>
          <a:xfrm>
            <a:off x="6217920" y="2723949"/>
            <a:ext cx="519764" cy="8277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163F93B-935B-C201-4D33-B273223A2DED}"/>
              </a:ext>
            </a:extLst>
          </p:cNvPr>
          <p:cNvSpPr txBox="1"/>
          <p:nvPr/>
        </p:nvSpPr>
        <p:spPr>
          <a:xfrm>
            <a:off x="6323796" y="2948359"/>
            <a:ext cx="452388" cy="369332"/>
          </a:xfrm>
          <a:prstGeom prst="rect">
            <a:avLst/>
          </a:prstGeom>
          <a:noFill/>
        </p:spPr>
        <p:txBody>
          <a:bodyPr wrap="square" rtlCol="0">
            <a:spAutoFit/>
          </a:bodyPr>
          <a:lstStyle/>
          <a:p>
            <a:r>
              <a:rPr lang="en-GB" dirty="0"/>
              <a:t>4</a:t>
            </a:r>
          </a:p>
        </p:txBody>
      </p:sp>
    </p:spTree>
    <p:extLst>
      <p:ext uri="{BB962C8B-B14F-4D97-AF65-F5344CB8AC3E}">
        <p14:creationId xmlns:p14="http://schemas.microsoft.com/office/powerpoint/2010/main" val="255120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F290C6CE-5007-AF27-9522-ABCC9A712515}"/>
              </a:ext>
            </a:extLst>
          </p:cNvPr>
          <p:cNvSpPr>
            <a:spLocks noGrp="1"/>
          </p:cNvSpPr>
          <p:nvPr>
            <p:ph type="title"/>
          </p:nvPr>
        </p:nvSpPr>
        <p:spPr>
          <a:xfrm>
            <a:off x="839788" y="786384"/>
            <a:ext cx="4011345" cy="1271016"/>
          </a:xfrm>
        </p:spPr>
        <p:txBody>
          <a:bodyPr/>
          <a:lstStyle/>
          <a:p>
            <a:r>
              <a:rPr lang="en-GB" b="1" dirty="0">
                <a:solidFill>
                  <a:schemeClr val="bg2"/>
                </a:solidFill>
              </a:rPr>
              <a:t>The “First Fit Decreasing” Algorithm</a:t>
            </a:r>
            <a:endParaRPr lang="en-US" b="1" dirty="0">
              <a:solidFill>
                <a:schemeClr val="bg2"/>
              </a:solidFill>
            </a:endParaRPr>
          </a:p>
        </p:txBody>
      </p:sp>
      <p:pic>
        <p:nvPicPr>
          <p:cNvPr id="2050" name="Picture 2">
            <a:extLst>
              <a:ext uri="{FF2B5EF4-FFF2-40B4-BE49-F238E27FC236}">
                <a16:creationId xmlns:a16="http://schemas.microsoft.com/office/drawing/2014/main" id="{30D00212-334E-63DE-A554-2F959BB1D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83188" y="1148239"/>
            <a:ext cx="6172200" cy="4551996"/>
          </a:xfrm>
          <a:prstGeom prst="rect">
            <a:avLst/>
          </a:prstGeom>
          <a:solidFill>
            <a:srgbClr val="FFFFFF"/>
          </a:solidFill>
        </p:spPr>
      </p:pic>
      <p:sp>
        <p:nvSpPr>
          <p:cNvPr id="2057" name="Text Placeholder 3">
            <a:extLst>
              <a:ext uri="{FF2B5EF4-FFF2-40B4-BE49-F238E27FC236}">
                <a16:creationId xmlns:a16="http://schemas.microsoft.com/office/drawing/2014/main" id="{D7A184B7-15CA-6D41-EB2F-D79615949AB8}"/>
              </a:ext>
            </a:extLst>
          </p:cNvPr>
          <p:cNvSpPr>
            <a:spLocks noGrp="1"/>
          </p:cNvSpPr>
          <p:nvPr>
            <p:ph type="body" sz="half" idx="2"/>
          </p:nvPr>
        </p:nvSpPr>
        <p:spPr>
          <a:xfrm>
            <a:off x="839788" y="2057400"/>
            <a:ext cx="3932237" cy="3811588"/>
          </a:xfrm>
        </p:spPr>
        <p:txBody>
          <a:bodyPr/>
          <a:lstStyle/>
          <a:p>
            <a:endParaRPr lang="en-GB" dirty="0"/>
          </a:p>
          <a:p>
            <a:r>
              <a:rPr lang="en-GB" dirty="0"/>
              <a:t>Each lorry has a capacity of 6.  </a:t>
            </a:r>
          </a:p>
          <a:p>
            <a:r>
              <a:rPr lang="en-GB" dirty="0"/>
              <a:t>Starting with the </a:t>
            </a:r>
            <a:r>
              <a:rPr lang="en-GB" b="1" dirty="0"/>
              <a:t>largest</a:t>
            </a:r>
            <a:r>
              <a:rPr lang="en-GB" dirty="0"/>
              <a:t> object (and then the second largest etc), fit each object into the </a:t>
            </a:r>
            <a:r>
              <a:rPr lang="en-GB" b="1" dirty="0"/>
              <a:t>first</a:t>
            </a:r>
            <a:r>
              <a:rPr lang="en-GB" dirty="0"/>
              <a:t> lorry that has room for it.  </a:t>
            </a:r>
          </a:p>
          <a:p>
            <a:endParaRPr lang="en-GB" dirty="0"/>
          </a:p>
          <a:p>
            <a:r>
              <a:rPr lang="en-GB" dirty="0">
                <a:solidFill>
                  <a:schemeClr val="tx2"/>
                </a:solidFill>
              </a:rPr>
              <a:t>How many Lorries are needed?</a:t>
            </a:r>
          </a:p>
          <a:p>
            <a:endParaRPr lang="en-GB" dirty="0"/>
          </a:p>
          <a:p>
            <a:endParaRPr lang="en-GB" dirty="0"/>
          </a:p>
          <a:p>
            <a:r>
              <a:rPr lang="en-GB" sz="1600" b="1" dirty="0"/>
              <a:t>Hint:</a:t>
            </a:r>
            <a:r>
              <a:rPr lang="en-GB" sz="1600" dirty="0"/>
              <a:t> Remember to start with the biggest item and work your way down.</a:t>
            </a:r>
          </a:p>
          <a:p>
            <a:endParaRPr lang="en-US" dirty="0"/>
          </a:p>
        </p:txBody>
      </p:sp>
    </p:spTree>
    <p:extLst>
      <p:ext uri="{BB962C8B-B14F-4D97-AF65-F5344CB8AC3E}">
        <p14:creationId xmlns:p14="http://schemas.microsoft.com/office/powerpoint/2010/main" val="191761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Question Mark with solid fill">
            <a:extLst>
              <a:ext uri="{FF2B5EF4-FFF2-40B4-BE49-F238E27FC236}">
                <a16:creationId xmlns:a16="http://schemas.microsoft.com/office/drawing/2014/main" id="{9A2C19B1-4956-7935-FDE4-D5F2ED5326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2035" y="3429000"/>
            <a:ext cx="1724525" cy="1724525"/>
          </a:xfrm>
          <a:prstGeom prst="rect">
            <a:avLst/>
          </a:prstGeom>
        </p:spPr>
      </p:pic>
      <p:sp>
        <p:nvSpPr>
          <p:cNvPr id="9" name="Thought Bubble: Cloud 8">
            <a:extLst>
              <a:ext uri="{FF2B5EF4-FFF2-40B4-BE49-F238E27FC236}">
                <a16:creationId xmlns:a16="http://schemas.microsoft.com/office/drawing/2014/main" id="{F52A0B06-A958-1773-7FB5-A3A83B720EF3}"/>
              </a:ext>
            </a:extLst>
          </p:cNvPr>
          <p:cNvSpPr/>
          <p:nvPr/>
        </p:nvSpPr>
        <p:spPr>
          <a:xfrm>
            <a:off x="972153" y="2059805"/>
            <a:ext cx="3935128" cy="1549667"/>
          </a:xfrm>
          <a:prstGeom prst="cloudCallout">
            <a:avLst>
              <a:gd name="adj1" fmla="val 48878"/>
              <a:gd name="adj2" fmla="val 5943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1. Which algorithm was the most efficient for loading the lorries?</a:t>
            </a:r>
          </a:p>
        </p:txBody>
      </p:sp>
      <p:sp>
        <p:nvSpPr>
          <p:cNvPr id="10" name="Thought Bubble: Cloud 9">
            <a:extLst>
              <a:ext uri="{FF2B5EF4-FFF2-40B4-BE49-F238E27FC236}">
                <a16:creationId xmlns:a16="http://schemas.microsoft.com/office/drawing/2014/main" id="{1A191070-27C7-22C6-3FD5-49A4B8F62764}"/>
              </a:ext>
            </a:extLst>
          </p:cNvPr>
          <p:cNvSpPr/>
          <p:nvPr/>
        </p:nvSpPr>
        <p:spPr>
          <a:xfrm>
            <a:off x="972153" y="4896434"/>
            <a:ext cx="3935128" cy="1549668"/>
          </a:xfrm>
          <a:prstGeom prst="cloudCallout">
            <a:avLst>
              <a:gd name="adj1" fmla="val 50346"/>
              <a:gd name="adj2" fmla="val -6561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3. What are the limitations of this model for this purpose? </a:t>
            </a:r>
          </a:p>
        </p:txBody>
      </p:sp>
      <p:sp>
        <p:nvSpPr>
          <p:cNvPr id="11" name="Thought Bubble: Cloud 10">
            <a:extLst>
              <a:ext uri="{FF2B5EF4-FFF2-40B4-BE49-F238E27FC236}">
                <a16:creationId xmlns:a16="http://schemas.microsoft.com/office/drawing/2014/main" id="{B3C24E94-2AD4-7018-FDB9-E4430A0FA16C}"/>
              </a:ext>
            </a:extLst>
          </p:cNvPr>
          <p:cNvSpPr/>
          <p:nvPr/>
        </p:nvSpPr>
        <p:spPr>
          <a:xfrm>
            <a:off x="7236595" y="1925051"/>
            <a:ext cx="3935128" cy="1684421"/>
          </a:xfrm>
          <a:prstGeom prst="cloudCallout">
            <a:avLst>
              <a:gd name="adj1" fmla="val -59968"/>
              <a:gd name="adj2" fmla="val 52443"/>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2. What advice would this lead you to giving the company when loading their lorries?</a:t>
            </a:r>
          </a:p>
        </p:txBody>
      </p:sp>
      <p:sp>
        <p:nvSpPr>
          <p:cNvPr id="12" name="Thought Bubble: Cloud 11">
            <a:extLst>
              <a:ext uri="{FF2B5EF4-FFF2-40B4-BE49-F238E27FC236}">
                <a16:creationId xmlns:a16="http://schemas.microsoft.com/office/drawing/2014/main" id="{48432DC1-D0AD-78C1-DF17-35B5AC454437}"/>
              </a:ext>
            </a:extLst>
          </p:cNvPr>
          <p:cNvSpPr/>
          <p:nvPr/>
        </p:nvSpPr>
        <p:spPr>
          <a:xfrm>
            <a:off x="7236595" y="4896434"/>
            <a:ext cx="3935128" cy="1539098"/>
          </a:xfrm>
          <a:prstGeom prst="cloudCallout">
            <a:avLst>
              <a:gd name="adj1" fmla="val -63882"/>
              <a:gd name="adj2" fmla="val -59935"/>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4. Does this change the advice you would give?</a:t>
            </a:r>
          </a:p>
        </p:txBody>
      </p:sp>
      <p:sp>
        <p:nvSpPr>
          <p:cNvPr id="13" name="TextBox 12">
            <a:extLst>
              <a:ext uri="{FF2B5EF4-FFF2-40B4-BE49-F238E27FC236}">
                <a16:creationId xmlns:a16="http://schemas.microsoft.com/office/drawing/2014/main" id="{7DC9B702-E838-872E-EEF9-062237AAA802}"/>
              </a:ext>
            </a:extLst>
          </p:cNvPr>
          <p:cNvSpPr txBox="1"/>
          <p:nvPr/>
        </p:nvSpPr>
        <p:spPr>
          <a:xfrm>
            <a:off x="3208153" y="896850"/>
            <a:ext cx="5775693" cy="769441"/>
          </a:xfrm>
          <a:prstGeom prst="rect">
            <a:avLst/>
          </a:prstGeom>
          <a:noFill/>
        </p:spPr>
        <p:txBody>
          <a:bodyPr wrap="square" rtlCol="0">
            <a:spAutoFit/>
          </a:bodyPr>
          <a:lstStyle/>
          <a:p>
            <a:r>
              <a:rPr lang="en-GB" sz="4400" b="1" dirty="0">
                <a:solidFill>
                  <a:schemeClr val="bg2"/>
                </a:solidFill>
              </a:rPr>
              <a:t>What do you think?</a:t>
            </a:r>
          </a:p>
        </p:txBody>
      </p:sp>
    </p:spTree>
    <p:extLst>
      <p:ext uri="{BB962C8B-B14F-4D97-AF65-F5344CB8AC3E}">
        <p14:creationId xmlns:p14="http://schemas.microsoft.com/office/powerpoint/2010/main" val="420494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CA133990-C7B3-DD06-6B5F-521534B67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151"/>
          <a:stretch/>
        </p:blipFill>
        <p:spPr bwMode="auto">
          <a:xfrm>
            <a:off x="1539973" y="1745006"/>
            <a:ext cx="9112054" cy="4559542"/>
          </a:xfrm>
          <a:prstGeom prst="rect">
            <a:avLst/>
          </a:prstGeom>
          <a:solidFill>
            <a:srgbClr val="FFFFFF"/>
          </a:solidFill>
        </p:spPr>
      </p:pic>
      <p:pic>
        <p:nvPicPr>
          <p:cNvPr id="3" name="Picture 2" descr="Chart&#10;&#10;Description automatically generated">
            <a:extLst>
              <a:ext uri="{FF2B5EF4-FFF2-40B4-BE49-F238E27FC236}">
                <a16:creationId xmlns:a16="http://schemas.microsoft.com/office/drawing/2014/main" id="{B483212C-F914-7D85-F1E6-56503025ED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 t="79902" r="89656" b="680"/>
          <a:stretch/>
        </p:blipFill>
        <p:spPr bwMode="auto">
          <a:xfrm>
            <a:off x="3002182" y="4024776"/>
            <a:ext cx="944954" cy="1304936"/>
          </a:xfrm>
          <a:prstGeom prst="rect">
            <a:avLst/>
          </a:prstGeom>
          <a:solidFill>
            <a:srgbClr val="FFFFFF"/>
          </a:solidFill>
        </p:spPr>
      </p:pic>
      <p:pic>
        <p:nvPicPr>
          <p:cNvPr id="4" name="Picture 2" descr="Chart&#10;&#10;Description automatically generated">
            <a:extLst>
              <a:ext uri="{FF2B5EF4-FFF2-40B4-BE49-F238E27FC236}">
                <a16:creationId xmlns:a16="http://schemas.microsoft.com/office/drawing/2014/main" id="{03950FC0-0134-9AD6-3972-B29224672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5" t="93185" r="78519" b="-104"/>
          <a:stretch/>
        </p:blipFill>
        <p:spPr bwMode="auto">
          <a:xfrm>
            <a:off x="3007557" y="3559799"/>
            <a:ext cx="929954" cy="464977"/>
          </a:xfrm>
          <a:prstGeom prst="rect">
            <a:avLst/>
          </a:prstGeom>
          <a:solidFill>
            <a:srgbClr val="FFFFFF"/>
          </a:solidFill>
        </p:spPr>
      </p:pic>
      <p:pic>
        <p:nvPicPr>
          <p:cNvPr id="5" name="Picture 2" descr="Chart&#10;&#10;Description automatically generated">
            <a:extLst>
              <a:ext uri="{FF2B5EF4-FFF2-40B4-BE49-F238E27FC236}">
                <a16:creationId xmlns:a16="http://schemas.microsoft.com/office/drawing/2014/main" id="{A15E910C-E815-EABB-2A60-20AAB7C59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69" t="89277" r="67490" b="456"/>
          <a:stretch/>
        </p:blipFill>
        <p:spPr bwMode="auto">
          <a:xfrm>
            <a:off x="4042506" y="4639746"/>
            <a:ext cx="914955" cy="689966"/>
          </a:xfrm>
          <a:prstGeom prst="rect">
            <a:avLst/>
          </a:prstGeom>
          <a:solidFill>
            <a:srgbClr val="FFFFFF"/>
          </a:solidFill>
        </p:spPr>
      </p:pic>
      <p:pic>
        <p:nvPicPr>
          <p:cNvPr id="6" name="Picture 2" descr="Chart&#10;&#10;Description automatically generated">
            <a:extLst>
              <a:ext uri="{FF2B5EF4-FFF2-40B4-BE49-F238E27FC236}">
                <a16:creationId xmlns:a16="http://schemas.microsoft.com/office/drawing/2014/main" id="{226B19FD-F672-7639-8BD3-66F0E978B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85" t="74991" r="56145" b="234"/>
          <a:stretch/>
        </p:blipFill>
        <p:spPr bwMode="auto">
          <a:xfrm>
            <a:off x="5062456" y="3664794"/>
            <a:ext cx="944954" cy="1664918"/>
          </a:xfrm>
          <a:prstGeom prst="rect">
            <a:avLst/>
          </a:prstGeom>
          <a:solidFill>
            <a:srgbClr val="FFFFFF"/>
          </a:solidFill>
        </p:spPr>
      </p:pic>
      <p:pic>
        <p:nvPicPr>
          <p:cNvPr id="7" name="Picture 2" descr="Chart&#10;&#10;Description automatically generated">
            <a:extLst>
              <a:ext uri="{FF2B5EF4-FFF2-40B4-BE49-F238E27FC236}">
                <a16:creationId xmlns:a16="http://schemas.microsoft.com/office/drawing/2014/main" id="{DEB705D4-2CFE-791B-A2D6-FD295589C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09" t="83918" r="45185" b="12"/>
          <a:stretch/>
        </p:blipFill>
        <p:spPr bwMode="auto">
          <a:xfrm>
            <a:off x="4027507" y="3589798"/>
            <a:ext cx="929954" cy="1079947"/>
          </a:xfrm>
          <a:prstGeom prst="rect">
            <a:avLst/>
          </a:prstGeom>
          <a:solidFill>
            <a:srgbClr val="FFFFFF"/>
          </a:solidFill>
        </p:spPr>
      </p:pic>
      <p:pic>
        <p:nvPicPr>
          <p:cNvPr id="8" name="Picture 2" descr="Chart&#10;&#10;Description automatically generated">
            <a:extLst>
              <a:ext uri="{FF2B5EF4-FFF2-40B4-BE49-F238E27FC236}">
                <a16:creationId xmlns:a16="http://schemas.microsoft.com/office/drawing/2014/main" id="{0D3C137E-4316-127F-1B5A-19C2F16EE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885" t="89498" r="34074" b="1127"/>
          <a:stretch/>
        </p:blipFill>
        <p:spPr bwMode="auto">
          <a:xfrm>
            <a:off x="6096000" y="4654745"/>
            <a:ext cx="914955" cy="629969"/>
          </a:xfrm>
          <a:prstGeom prst="rect">
            <a:avLst/>
          </a:prstGeom>
          <a:solidFill>
            <a:srgbClr val="FFFFFF"/>
          </a:solidFill>
        </p:spPr>
      </p:pic>
      <p:pic>
        <p:nvPicPr>
          <p:cNvPr id="9" name="Picture 2" descr="Chart&#10;&#10;Description automatically generated">
            <a:extLst>
              <a:ext uri="{FF2B5EF4-FFF2-40B4-BE49-F238E27FC236}">
                <a16:creationId xmlns:a16="http://schemas.microsoft.com/office/drawing/2014/main" id="{298D1E56-F48C-2C4E-5CCE-958665C3D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67" t="83919" r="22963" b="234"/>
          <a:stretch/>
        </p:blipFill>
        <p:spPr bwMode="auto">
          <a:xfrm>
            <a:off x="6066001" y="3589798"/>
            <a:ext cx="944954" cy="1064948"/>
          </a:xfrm>
          <a:prstGeom prst="rect">
            <a:avLst/>
          </a:prstGeom>
          <a:solidFill>
            <a:srgbClr val="FFFFFF"/>
          </a:solidFill>
        </p:spPr>
      </p:pic>
      <p:pic>
        <p:nvPicPr>
          <p:cNvPr id="11" name="Picture 2" descr="Chart&#10;&#10;Description automatically generated">
            <a:extLst>
              <a:ext uri="{FF2B5EF4-FFF2-40B4-BE49-F238E27FC236}">
                <a16:creationId xmlns:a16="http://schemas.microsoft.com/office/drawing/2014/main" id="{5E0D9182-B684-04A1-3558-B78F26F8F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57" t="70278" r="11721" b="521"/>
          <a:stretch/>
        </p:blipFill>
        <p:spPr bwMode="auto">
          <a:xfrm>
            <a:off x="7131659" y="3513340"/>
            <a:ext cx="824170" cy="1753531"/>
          </a:xfrm>
          <a:prstGeom prst="rect">
            <a:avLst/>
          </a:prstGeom>
          <a:solidFill>
            <a:srgbClr val="FFFFFF"/>
          </a:solidFill>
        </p:spPr>
      </p:pic>
      <p:pic>
        <p:nvPicPr>
          <p:cNvPr id="10" name="Picture 2">
            <a:extLst>
              <a:ext uri="{FF2B5EF4-FFF2-40B4-BE49-F238E27FC236}">
                <a16:creationId xmlns:a16="http://schemas.microsoft.com/office/drawing/2014/main" id="{AFBC9047-99E7-BC10-028D-387B9E7A40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34" t="84903"/>
          <a:stretch/>
        </p:blipFill>
        <p:spPr bwMode="auto">
          <a:xfrm>
            <a:off x="8105286" y="4298593"/>
            <a:ext cx="962779" cy="1014539"/>
          </a:xfrm>
          <a:prstGeom prst="rect">
            <a:avLst/>
          </a:prstGeom>
          <a:solidFill>
            <a:srgbClr val="FFFFFF"/>
          </a:solidFill>
        </p:spPr>
      </p:pic>
      <p:sp>
        <p:nvSpPr>
          <p:cNvPr id="13" name="TextBox 12">
            <a:extLst>
              <a:ext uri="{FF2B5EF4-FFF2-40B4-BE49-F238E27FC236}">
                <a16:creationId xmlns:a16="http://schemas.microsoft.com/office/drawing/2014/main" id="{CE00ADF7-A962-3016-B182-77817D049BD8}"/>
              </a:ext>
            </a:extLst>
          </p:cNvPr>
          <p:cNvSpPr txBox="1"/>
          <p:nvPr/>
        </p:nvSpPr>
        <p:spPr>
          <a:xfrm>
            <a:off x="2765659" y="783186"/>
            <a:ext cx="6660682" cy="769441"/>
          </a:xfrm>
          <a:prstGeom prst="rect">
            <a:avLst/>
          </a:prstGeom>
          <a:noFill/>
        </p:spPr>
        <p:txBody>
          <a:bodyPr wrap="square" rtlCol="0">
            <a:spAutoFit/>
          </a:bodyPr>
          <a:lstStyle/>
          <a:p>
            <a:pPr algn="ctr"/>
            <a:r>
              <a:rPr lang="en-GB" sz="4400" dirty="0">
                <a:solidFill>
                  <a:schemeClr val="bg2"/>
                </a:solidFill>
                <a:latin typeface="Arial" panose="020B0604020202020204" pitchFamily="34" charset="0"/>
                <a:cs typeface="Arial" panose="020B0604020202020204" pitchFamily="34" charset="0"/>
              </a:rPr>
              <a:t>Solution</a:t>
            </a:r>
          </a:p>
        </p:txBody>
      </p:sp>
    </p:spTree>
    <p:extLst>
      <p:ext uri="{BB962C8B-B14F-4D97-AF65-F5344CB8AC3E}">
        <p14:creationId xmlns:p14="http://schemas.microsoft.com/office/powerpoint/2010/main" val="2920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E00ADF7-A962-3016-B182-77817D049BD8}"/>
              </a:ext>
            </a:extLst>
          </p:cNvPr>
          <p:cNvSpPr txBox="1"/>
          <p:nvPr/>
        </p:nvSpPr>
        <p:spPr>
          <a:xfrm>
            <a:off x="2765659" y="783186"/>
            <a:ext cx="6660682" cy="769441"/>
          </a:xfrm>
          <a:prstGeom prst="rect">
            <a:avLst/>
          </a:prstGeom>
          <a:noFill/>
        </p:spPr>
        <p:txBody>
          <a:bodyPr wrap="square" rtlCol="0">
            <a:spAutoFit/>
          </a:bodyPr>
          <a:lstStyle/>
          <a:p>
            <a:pPr algn="ctr"/>
            <a:r>
              <a:rPr lang="en-GB" sz="4400" dirty="0">
                <a:solidFill>
                  <a:schemeClr val="bg2"/>
                </a:solidFill>
                <a:latin typeface="Arial" panose="020B0604020202020204" pitchFamily="34" charset="0"/>
                <a:cs typeface="Arial" panose="020B0604020202020204" pitchFamily="34" charset="0"/>
              </a:rPr>
              <a:t>Solution</a:t>
            </a:r>
          </a:p>
        </p:txBody>
      </p:sp>
      <p:pic>
        <p:nvPicPr>
          <p:cNvPr id="14" name="Picture 2">
            <a:extLst>
              <a:ext uri="{FF2B5EF4-FFF2-40B4-BE49-F238E27FC236}">
                <a16:creationId xmlns:a16="http://schemas.microsoft.com/office/drawing/2014/main" id="{2B5B8472-8ACB-8637-1C73-1BF1F3D7F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232"/>
          <a:stretch/>
        </p:blipFill>
        <p:spPr bwMode="auto">
          <a:xfrm>
            <a:off x="2432785" y="1493312"/>
            <a:ext cx="6993556" cy="710126"/>
          </a:xfrm>
          <a:prstGeom prst="rect">
            <a:avLst/>
          </a:prstGeom>
          <a:solidFill>
            <a:srgbClr val="FFFFFF"/>
          </a:solidFill>
        </p:spPr>
      </p:pic>
      <p:pic>
        <p:nvPicPr>
          <p:cNvPr id="16" name="Picture 15" descr="Chart&#10;&#10;Description automatically generated">
            <a:extLst>
              <a:ext uri="{FF2B5EF4-FFF2-40B4-BE49-F238E27FC236}">
                <a16:creationId xmlns:a16="http://schemas.microsoft.com/office/drawing/2014/main" id="{C7DF0D7B-BA9D-483B-7379-4FB87836A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 t="79902" r="89656" b="680"/>
          <a:stretch/>
        </p:blipFill>
        <p:spPr bwMode="auto">
          <a:xfrm>
            <a:off x="4277648" y="5325030"/>
            <a:ext cx="729061" cy="1071836"/>
          </a:xfrm>
          <a:prstGeom prst="rect">
            <a:avLst/>
          </a:prstGeom>
          <a:solidFill>
            <a:srgbClr val="FFFFFF"/>
          </a:solidFill>
        </p:spPr>
      </p:pic>
      <p:pic>
        <p:nvPicPr>
          <p:cNvPr id="17" name="Picture 2" descr="Chart&#10;&#10;Description automatically generated">
            <a:extLst>
              <a:ext uri="{FF2B5EF4-FFF2-40B4-BE49-F238E27FC236}">
                <a16:creationId xmlns:a16="http://schemas.microsoft.com/office/drawing/2014/main" id="{EBDEEC86-DFC0-59EB-F075-97813637CE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75" t="93185" r="78519" b="-104"/>
          <a:stretch/>
        </p:blipFill>
        <p:spPr bwMode="auto">
          <a:xfrm>
            <a:off x="8891526" y="6014947"/>
            <a:ext cx="717488" cy="381919"/>
          </a:xfrm>
          <a:prstGeom prst="rect">
            <a:avLst/>
          </a:prstGeom>
          <a:solidFill>
            <a:srgbClr val="FFFFFF"/>
          </a:solidFill>
        </p:spPr>
      </p:pic>
      <p:pic>
        <p:nvPicPr>
          <p:cNvPr id="18" name="Picture 2" descr="Chart&#10;&#10;Description automatically generated">
            <a:extLst>
              <a:ext uri="{FF2B5EF4-FFF2-40B4-BE49-F238E27FC236}">
                <a16:creationId xmlns:a16="http://schemas.microsoft.com/office/drawing/2014/main" id="{738671C8-8CD9-D82F-010C-7AF217B890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69" t="89277" r="67490" b="456"/>
          <a:stretch/>
        </p:blipFill>
        <p:spPr bwMode="auto">
          <a:xfrm>
            <a:off x="8131543" y="5830148"/>
            <a:ext cx="705916" cy="566718"/>
          </a:xfrm>
          <a:prstGeom prst="rect">
            <a:avLst/>
          </a:prstGeom>
          <a:solidFill>
            <a:srgbClr val="FFFFFF"/>
          </a:solidFill>
        </p:spPr>
      </p:pic>
      <p:pic>
        <p:nvPicPr>
          <p:cNvPr id="19" name="Picture 2" descr="Chart&#10;&#10;Description automatically generated">
            <a:extLst>
              <a:ext uri="{FF2B5EF4-FFF2-40B4-BE49-F238E27FC236}">
                <a16:creationId xmlns:a16="http://schemas.microsoft.com/office/drawing/2014/main" id="{B45D35F5-BA4D-F04A-FCE8-BC9BB2876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85" t="74991" r="56145" b="234"/>
          <a:stretch/>
        </p:blipFill>
        <p:spPr bwMode="auto">
          <a:xfrm>
            <a:off x="3445101" y="5051716"/>
            <a:ext cx="729061" cy="1367515"/>
          </a:xfrm>
          <a:prstGeom prst="rect">
            <a:avLst/>
          </a:prstGeom>
          <a:solidFill>
            <a:srgbClr val="FFFFFF"/>
          </a:solidFill>
        </p:spPr>
      </p:pic>
      <p:pic>
        <p:nvPicPr>
          <p:cNvPr id="20" name="Picture 2" descr="Chart&#10;&#10;Description automatically generated">
            <a:extLst>
              <a:ext uri="{FF2B5EF4-FFF2-40B4-BE49-F238E27FC236}">
                <a16:creationId xmlns:a16="http://schemas.microsoft.com/office/drawing/2014/main" id="{1A75DFB5-9369-1A7E-BF64-BA02A65300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609" t="83918" r="45185" b="12"/>
          <a:stretch/>
        </p:blipFill>
        <p:spPr bwMode="auto">
          <a:xfrm>
            <a:off x="5046845" y="5544670"/>
            <a:ext cx="717488" cy="887037"/>
          </a:xfrm>
          <a:prstGeom prst="rect">
            <a:avLst/>
          </a:prstGeom>
          <a:solidFill>
            <a:srgbClr val="FFFFFF"/>
          </a:solidFill>
        </p:spPr>
      </p:pic>
      <p:pic>
        <p:nvPicPr>
          <p:cNvPr id="21" name="Picture 2" descr="Chart&#10;&#10;Description automatically generated">
            <a:extLst>
              <a:ext uri="{FF2B5EF4-FFF2-40B4-BE49-F238E27FC236}">
                <a16:creationId xmlns:a16="http://schemas.microsoft.com/office/drawing/2014/main" id="{4DF7E913-9086-9F37-8FAE-2E01E0BC1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885" t="89498" r="34074" b="1127"/>
          <a:stretch/>
        </p:blipFill>
        <p:spPr bwMode="auto">
          <a:xfrm>
            <a:off x="7356616" y="5832073"/>
            <a:ext cx="705916" cy="517438"/>
          </a:xfrm>
          <a:prstGeom prst="rect">
            <a:avLst/>
          </a:prstGeom>
          <a:solidFill>
            <a:srgbClr val="FFFFFF"/>
          </a:solidFill>
        </p:spPr>
      </p:pic>
      <p:pic>
        <p:nvPicPr>
          <p:cNvPr id="22" name="Picture 2" descr="Chart&#10;&#10;Description automatically generated">
            <a:extLst>
              <a:ext uri="{FF2B5EF4-FFF2-40B4-BE49-F238E27FC236}">
                <a16:creationId xmlns:a16="http://schemas.microsoft.com/office/drawing/2014/main" id="{B1FB607F-1A75-1AFE-43D2-514CBE5043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7" t="83919" r="22963" b="234"/>
          <a:stretch/>
        </p:blipFill>
        <p:spPr bwMode="auto">
          <a:xfrm>
            <a:off x="5804469" y="5554582"/>
            <a:ext cx="729061" cy="874717"/>
          </a:xfrm>
          <a:prstGeom prst="rect">
            <a:avLst/>
          </a:prstGeom>
          <a:solidFill>
            <a:srgbClr val="FFFFFF"/>
          </a:solidFill>
        </p:spPr>
      </p:pic>
      <p:pic>
        <p:nvPicPr>
          <p:cNvPr id="23" name="Picture 2" descr="Chart&#10;&#10;Description automatically generated">
            <a:extLst>
              <a:ext uri="{FF2B5EF4-FFF2-40B4-BE49-F238E27FC236}">
                <a16:creationId xmlns:a16="http://schemas.microsoft.com/office/drawing/2014/main" id="{0BEE6349-EC0C-6558-DA00-7033CD1C7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157" t="70278" r="11721" b="521"/>
          <a:stretch/>
        </p:blipFill>
        <p:spPr bwMode="auto">
          <a:xfrm>
            <a:off x="2705742" y="4972199"/>
            <a:ext cx="635873" cy="1440299"/>
          </a:xfrm>
          <a:prstGeom prst="rect">
            <a:avLst/>
          </a:prstGeom>
          <a:solidFill>
            <a:srgbClr val="FFFFFF"/>
          </a:solidFill>
        </p:spPr>
      </p:pic>
      <p:pic>
        <p:nvPicPr>
          <p:cNvPr id="24" name="Picture 2">
            <a:extLst>
              <a:ext uri="{FF2B5EF4-FFF2-40B4-BE49-F238E27FC236}">
                <a16:creationId xmlns:a16="http://schemas.microsoft.com/office/drawing/2014/main" id="{D252F511-46AB-C348-0909-7665D3D12B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34" t="84903"/>
          <a:stretch/>
        </p:blipFill>
        <p:spPr bwMode="auto">
          <a:xfrm>
            <a:off x="6583291" y="5588810"/>
            <a:ext cx="742814" cy="833313"/>
          </a:xfrm>
          <a:prstGeom prst="rect">
            <a:avLst/>
          </a:prstGeom>
          <a:solidFill>
            <a:srgbClr val="FFFFFF"/>
          </a:solidFill>
        </p:spPr>
      </p:pic>
      <p:pic>
        <p:nvPicPr>
          <p:cNvPr id="35" name="Picture 2">
            <a:extLst>
              <a:ext uri="{FF2B5EF4-FFF2-40B4-BE49-F238E27FC236}">
                <a16:creationId xmlns:a16="http://schemas.microsoft.com/office/drawing/2014/main" id="{85C99EEB-9138-BE40-76F1-AE004BF3A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81" b="27949"/>
          <a:stretch/>
        </p:blipFill>
        <p:spPr bwMode="auto">
          <a:xfrm>
            <a:off x="2570007" y="2261365"/>
            <a:ext cx="7051986" cy="2541639"/>
          </a:xfrm>
          <a:prstGeom prst="rect">
            <a:avLst/>
          </a:prstGeom>
          <a:solidFill>
            <a:srgbClr val="FFFFFF"/>
          </a:solidFill>
        </p:spPr>
      </p:pic>
      <p:sp>
        <p:nvSpPr>
          <p:cNvPr id="37" name="TextBox 36">
            <a:extLst>
              <a:ext uri="{FF2B5EF4-FFF2-40B4-BE49-F238E27FC236}">
                <a16:creationId xmlns:a16="http://schemas.microsoft.com/office/drawing/2014/main" id="{E2CC8654-93DD-B36F-895F-33D7B686B03D}"/>
              </a:ext>
            </a:extLst>
          </p:cNvPr>
          <p:cNvSpPr txBox="1"/>
          <p:nvPr/>
        </p:nvSpPr>
        <p:spPr>
          <a:xfrm>
            <a:off x="11232682" y="6396866"/>
            <a:ext cx="827772"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Step 1</a:t>
            </a:r>
          </a:p>
        </p:txBody>
      </p:sp>
    </p:spTree>
    <p:extLst>
      <p:ext uri="{BB962C8B-B14F-4D97-AF65-F5344CB8AC3E}">
        <p14:creationId xmlns:p14="http://schemas.microsoft.com/office/powerpoint/2010/main" val="368877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85C99EEB-9138-BE40-76F1-AE004BF3A3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181" b="27949"/>
          <a:stretch/>
        </p:blipFill>
        <p:spPr bwMode="auto">
          <a:xfrm>
            <a:off x="2570007" y="2261365"/>
            <a:ext cx="7051986" cy="2541639"/>
          </a:xfrm>
          <a:prstGeom prst="rect">
            <a:avLst/>
          </a:prstGeom>
          <a:solidFill>
            <a:srgbClr val="FFFFFF"/>
          </a:solidFill>
        </p:spPr>
      </p:pic>
      <p:sp>
        <p:nvSpPr>
          <p:cNvPr id="13" name="TextBox 12">
            <a:extLst>
              <a:ext uri="{FF2B5EF4-FFF2-40B4-BE49-F238E27FC236}">
                <a16:creationId xmlns:a16="http://schemas.microsoft.com/office/drawing/2014/main" id="{CE00ADF7-A962-3016-B182-77817D049BD8}"/>
              </a:ext>
            </a:extLst>
          </p:cNvPr>
          <p:cNvSpPr txBox="1"/>
          <p:nvPr/>
        </p:nvSpPr>
        <p:spPr>
          <a:xfrm>
            <a:off x="2765659" y="783186"/>
            <a:ext cx="6660682" cy="769441"/>
          </a:xfrm>
          <a:prstGeom prst="rect">
            <a:avLst/>
          </a:prstGeom>
          <a:noFill/>
        </p:spPr>
        <p:txBody>
          <a:bodyPr wrap="square" rtlCol="0">
            <a:spAutoFit/>
          </a:bodyPr>
          <a:lstStyle/>
          <a:p>
            <a:pPr algn="ctr"/>
            <a:r>
              <a:rPr lang="en-GB" sz="4400" dirty="0">
                <a:solidFill>
                  <a:schemeClr val="bg2"/>
                </a:solidFill>
                <a:latin typeface="Arial" panose="020B0604020202020204" pitchFamily="34" charset="0"/>
                <a:cs typeface="Arial" panose="020B0604020202020204" pitchFamily="34" charset="0"/>
              </a:rPr>
              <a:t>Solution</a:t>
            </a:r>
          </a:p>
        </p:txBody>
      </p:sp>
      <p:pic>
        <p:nvPicPr>
          <p:cNvPr id="14" name="Picture 2">
            <a:extLst>
              <a:ext uri="{FF2B5EF4-FFF2-40B4-BE49-F238E27FC236}">
                <a16:creationId xmlns:a16="http://schemas.microsoft.com/office/drawing/2014/main" id="{2B5B8472-8ACB-8637-1C73-1BF1F3D7F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232"/>
          <a:stretch/>
        </p:blipFill>
        <p:spPr bwMode="auto">
          <a:xfrm>
            <a:off x="2432785" y="1493312"/>
            <a:ext cx="6993556" cy="710126"/>
          </a:xfrm>
          <a:prstGeom prst="rect">
            <a:avLst/>
          </a:prstGeom>
          <a:solidFill>
            <a:srgbClr val="FFFFFF"/>
          </a:solidFill>
        </p:spPr>
      </p:pic>
      <p:pic>
        <p:nvPicPr>
          <p:cNvPr id="16" name="Picture 15" descr="Chart&#10;&#10;Description automatically generated">
            <a:extLst>
              <a:ext uri="{FF2B5EF4-FFF2-40B4-BE49-F238E27FC236}">
                <a16:creationId xmlns:a16="http://schemas.microsoft.com/office/drawing/2014/main" id="{C7DF0D7B-BA9D-483B-7379-4FB87836A0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 t="79902" r="89656" b="680"/>
          <a:stretch/>
        </p:blipFill>
        <p:spPr bwMode="auto">
          <a:xfrm>
            <a:off x="5320597" y="2682320"/>
            <a:ext cx="729061" cy="1071836"/>
          </a:xfrm>
          <a:prstGeom prst="rect">
            <a:avLst/>
          </a:prstGeom>
          <a:solidFill>
            <a:srgbClr val="FFFFFF"/>
          </a:solidFill>
        </p:spPr>
      </p:pic>
      <p:pic>
        <p:nvPicPr>
          <p:cNvPr id="17" name="Picture 2" descr="Chart&#10;&#10;Description automatically generated">
            <a:extLst>
              <a:ext uri="{FF2B5EF4-FFF2-40B4-BE49-F238E27FC236}">
                <a16:creationId xmlns:a16="http://schemas.microsoft.com/office/drawing/2014/main" id="{EBDEEC86-DFC0-59EB-F075-97813637CE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75" t="93185" r="78519" b="-104"/>
          <a:stretch/>
        </p:blipFill>
        <p:spPr bwMode="auto">
          <a:xfrm>
            <a:off x="4557663" y="2108728"/>
            <a:ext cx="717488" cy="381919"/>
          </a:xfrm>
          <a:prstGeom prst="rect">
            <a:avLst/>
          </a:prstGeom>
          <a:solidFill>
            <a:srgbClr val="FFFFFF"/>
          </a:solidFill>
        </p:spPr>
      </p:pic>
      <p:pic>
        <p:nvPicPr>
          <p:cNvPr id="18" name="Picture 2" descr="Chart&#10;&#10;Description automatically generated">
            <a:extLst>
              <a:ext uri="{FF2B5EF4-FFF2-40B4-BE49-F238E27FC236}">
                <a16:creationId xmlns:a16="http://schemas.microsoft.com/office/drawing/2014/main" id="{738671C8-8CD9-D82F-010C-7AF217B890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69" t="89277" r="67490" b="456"/>
          <a:stretch/>
        </p:blipFill>
        <p:spPr bwMode="auto">
          <a:xfrm>
            <a:off x="6905958" y="2371949"/>
            <a:ext cx="705916" cy="566718"/>
          </a:xfrm>
          <a:prstGeom prst="rect">
            <a:avLst/>
          </a:prstGeom>
          <a:solidFill>
            <a:srgbClr val="FFFFFF"/>
          </a:solidFill>
        </p:spPr>
      </p:pic>
      <p:pic>
        <p:nvPicPr>
          <p:cNvPr id="19" name="Picture 2" descr="Chart&#10;&#10;Description automatically generated">
            <a:extLst>
              <a:ext uri="{FF2B5EF4-FFF2-40B4-BE49-F238E27FC236}">
                <a16:creationId xmlns:a16="http://schemas.microsoft.com/office/drawing/2014/main" id="{B45D35F5-BA4D-F04A-FCE8-BC9BB28760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85" t="74991" r="56145" b="234"/>
          <a:stretch/>
        </p:blipFill>
        <p:spPr bwMode="auto">
          <a:xfrm>
            <a:off x="4551877" y="2438668"/>
            <a:ext cx="729061" cy="1367515"/>
          </a:xfrm>
          <a:prstGeom prst="rect">
            <a:avLst/>
          </a:prstGeom>
          <a:solidFill>
            <a:srgbClr val="FFFFFF"/>
          </a:solidFill>
        </p:spPr>
      </p:pic>
      <p:pic>
        <p:nvPicPr>
          <p:cNvPr id="20" name="Picture 2" descr="Chart&#10;&#10;Description automatically generated">
            <a:extLst>
              <a:ext uri="{FF2B5EF4-FFF2-40B4-BE49-F238E27FC236}">
                <a16:creationId xmlns:a16="http://schemas.microsoft.com/office/drawing/2014/main" id="{1A75DFB5-9369-1A7E-BF64-BA02A65300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609" t="83918" r="45185" b="12"/>
          <a:stretch/>
        </p:blipFill>
        <p:spPr bwMode="auto">
          <a:xfrm>
            <a:off x="6123094" y="2920419"/>
            <a:ext cx="717488" cy="887037"/>
          </a:xfrm>
          <a:prstGeom prst="rect">
            <a:avLst/>
          </a:prstGeom>
          <a:solidFill>
            <a:srgbClr val="FFFFFF"/>
          </a:solidFill>
        </p:spPr>
      </p:pic>
      <p:pic>
        <p:nvPicPr>
          <p:cNvPr id="21" name="Picture 2" descr="Chart&#10;&#10;Description automatically generated">
            <a:extLst>
              <a:ext uri="{FF2B5EF4-FFF2-40B4-BE49-F238E27FC236}">
                <a16:creationId xmlns:a16="http://schemas.microsoft.com/office/drawing/2014/main" id="{4DF7E913-9086-9F37-8FAE-2E01E0BC12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885" t="89498" r="34074" b="1127"/>
          <a:stretch/>
        </p:blipFill>
        <p:spPr bwMode="auto">
          <a:xfrm>
            <a:off x="5334741" y="2150457"/>
            <a:ext cx="705916" cy="517438"/>
          </a:xfrm>
          <a:prstGeom prst="rect">
            <a:avLst/>
          </a:prstGeom>
          <a:solidFill>
            <a:srgbClr val="FFFFFF"/>
          </a:solidFill>
        </p:spPr>
      </p:pic>
      <p:pic>
        <p:nvPicPr>
          <p:cNvPr id="22" name="Picture 2" descr="Chart&#10;&#10;Description automatically generated">
            <a:extLst>
              <a:ext uri="{FF2B5EF4-FFF2-40B4-BE49-F238E27FC236}">
                <a16:creationId xmlns:a16="http://schemas.microsoft.com/office/drawing/2014/main" id="{B1FB607F-1A75-1AFE-43D2-514CBE5043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667" t="83919" r="22963" b="234"/>
          <a:stretch/>
        </p:blipFill>
        <p:spPr bwMode="auto">
          <a:xfrm>
            <a:off x="6103461" y="2132511"/>
            <a:ext cx="729061" cy="874717"/>
          </a:xfrm>
          <a:prstGeom prst="rect">
            <a:avLst/>
          </a:prstGeom>
          <a:solidFill>
            <a:srgbClr val="FFFFFF"/>
          </a:solidFill>
        </p:spPr>
      </p:pic>
      <p:pic>
        <p:nvPicPr>
          <p:cNvPr id="23" name="Picture 2" descr="Chart&#10;&#10;Description automatically generated">
            <a:extLst>
              <a:ext uri="{FF2B5EF4-FFF2-40B4-BE49-F238E27FC236}">
                <a16:creationId xmlns:a16="http://schemas.microsoft.com/office/drawing/2014/main" id="{0BEE6349-EC0C-6558-DA00-7033CD1C71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157" t="70278" r="11721" b="521"/>
          <a:stretch/>
        </p:blipFill>
        <p:spPr bwMode="auto">
          <a:xfrm>
            <a:off x="3790381" y="2132512"/>
            <a:ext cx="733303" cy="1660984"/>
          </a:xfrm>
          <a:prstGeom prst="rect">
            <a:avLst/>
          </a:prstGeom>
          <a:solidFill>
            <a:srgbClr val="FFFFFF"/>
          </a:solidFill>
        </p:spPr>
      </p:pic>
      <p:pic>
        <p:nvPicPr>
          <p:cNvPr id="24" name="Picture 2">
            <a:extLst>
              <a:ext uri="{FF2B5EF4-FFF2-40B4-BE49-F238E27FC236}">
                <a16:creationId xmlns:a16="http://schemas.microsoft.com/office/drawing/2014/main" id="{D252F511-46AB-C348-0909-7665D3D12B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34" t="84903"/>
          <a:stretch/>
        </p:blipFill>
        <p:spPr bwMode="auto">
          <a:xfrm>
            <a:off x="6914018" y="2971491"/>
            <a:ext cx="742814" cy="833313"/>
          </a:xfrm>
          <a:prstGeom prst="rect">
            <a:avLst/>
          </a:prstGeom>
          <a:solidFill>
            <a:srgbClr val="FFFFFF"/>
          </a:solidFill>
        </p:spPr>
      </p:pic>
    </p:spTree>
    <p:extLst>
      <p:ext uri="{BB962C8B-B14F-4D97-AF65-F5344CB8AC3E}">
        <p14:creationId xmlns:p14="http://schemas.microsoft.com/office/powerpoint/2010/main" val="398960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4CFF-13BA-4432-83DA-AE30BC53648B}"/>
              </a:ext>
            </a:extLst>
          </p:cNvPr>
          <p:cNvSpPr>
            <a:spLocks noGrp="1"/>
          </p:cNvSpPr>
          <p:nvPr>
            <p:ph type="title"/>
          </p:nvPr>
        </p:nvSpPr>
        <p:spPr/>
        <p:txBody>
          <a:bodyPr/>
          <a:lstStyle/>
          <a:p>
            <a:r>
              <a:rPr lang="en-GB" dirty="0"/>
              <a:t>About MEI</a:t>
            </a:r>
          </a:p>
        </p:txBody>
      </p:sp>
      <p:sp>
        <p:nvSpPr>
          <p:cNvPr id="3" name="Content Placeholder 2">
            <a:extLst>
              <a:ext uri="{FF2B5EF4-FFF2-40B4-BE49-F238E27FC236}">
                <a16:creationId xmlns:a16="http://schemas.microsoft.com/office/drawing/2014/main" id="{176FBFEB-BD94-45C8-8FE6-F5D70FD7CAAA}"/>
              </a:ext>
            </a:extLst>
          </p:cNvPr>
          <p:cNvSpPr>
            <a:spLocks noGrp="1"/>
          </p:cNvSpPr>
          <p:nvPr>
            <p:ph sz="half" idx="1"/>
          </p:nvPr>
        </p:nvSpPr>
        <p:spPr/>
        <p:txBody>
          <a:bodyPr/>
          <a:lstStyle/>
          <a:p>
            <a:pPr eaLnBrk="1" hangingPunct="1"/>
            <a:r>
              <a:rPr lang="en-GB" altLang="en-US" dirty="0"/>
              <a:t>Registered charity committed to improving mathematics education</a:t>
            </a:r>
          </a:p>
          <a:p>
            <a:pPr eaLnBrk="1" hangingPunct="1"/>
            <a:r>
              <a:rPr lang="en-GB" altLang="en-US" dirty="0"/>
              <a:t>Independent UK curriculum development body</a:t>
            </a:r>
          </a:p>
          <a:p>
            <a:pPr eaLnBrk="1" hangingPunct="1"/>
            <a:r>
              <a:rPr lang="en-GB" altLang="en-US" dirty="0"/>
              <a:t>We offer continuing professional development courses, provide specialist tuition for students and work with employers to enhance mathematical skills in the workplace</a:t>
            </a:r>
          </a:p>
          <a:p>
            <a:pPr eaLnBrk="1" hangingPunct="1"/>
            <a:r>
              <a:rPr lang="en-GB" altLang="en-US" dirty="0"/>
              <a:t>We also pioneer the development of innovative teaching and learning resources</a:t>
            </a:r>
          </a:p>
        </p:txBody>
      </p:sp>
    </p:spTree>
    <p:extLst>
      <p:ext uri="{BB962C8B-B14F-4D97-AF65-F5344CB8AC3E}">
        <p14:creationId xmlns:p14="http://schemas.microsoft.com/office/powerpoint/2010/main" val="501601424"/>
      </p:ext>
    </p:extLst>
  </p:cSld>
  <p:clrMapOvr>
    <a:masterClrMapping/>
  </p:clrMapOvr>
</p:sld>
</file>

<file path=ppt/theme/theme1.xml><?xml version="1.0" encoding="utf-8"?>
<a:theme xmlns:a="http://schemas.openxmlformats.org/drawingml/2006/main" name="Office Theme">
  <a:themeElements>
    <a:clrScheme name="MEI Colour theme">
      <a:dk1>
        <a:srgbClr val="002147"/>
      </a:dk1>
      <a:lt1>
        <a:srgbClr val="FFFFFF"/>
      </a:lt1>
      <a:dk2>
        <a:srgbClr val="002147"/>
      </a:dk2>
      <a:lt2>
        <a:srgbClr val="009FDA"/>
      </a:lt2>
      <a:accent1>
        <a:srgbClr val="D92668"/>
      </a:accent1>
      <a:accent2>
        <a:srgbClr val="8884D5"/>
      </a:accent2>
      <a:accent3>
        <a:srgbClr val="2298A2"/>
      </a:accent3>
      <a:accent4>
        <a:srgbClr val="FBAF17"/>
      </a:accent4>
      <a:accent5>
        <a:srgbClr val="5B9BD5"/>
      </a:accent5>
      <a:accent6>
        <a:srgbClr val="70AD47"/>
      </a:accent6>
      <a:hlink>
        <a:srgbClr val="009FDA"/>
      </a:hlink>
      <a:folHlink>
        <a:srgbClr val="0021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AA265EA-CEA1-4738-9225-0D92B7FF54FC}" vid="{9F02EB57-7089-4F38-B7F7-BA6CDB02BB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BABD94E26F6048BA301A8592D7E5A3" ma:contentTypeVersion="6" ma:contentTypeDescription="Create a new document." ma:contentTypeScope="" ma:versionID="bb507bd44e6af1dfb993fad7d7004c24">
  <xsd:schema xmlns:xsd="http://www.w3.org/2001/XMLSchema" xmlns:xs="http://www.w3.org/2001/XMLSchema" xmlns:p="http://schemas.microsoft.com/office/2006/metadata/properties" xmlns:ns2="58868815-5ef1-47b3-8e52-cc58b6f5718c" targetNamespace="http://schemas.microsoft.com/office/2006/metadata/properties" ma:root="true" ma:fieldsID="4d47b1e45e3f27d7dbef3d0e9c7534f2" ns2:_="">
    <xsd:import namespace="58868815-5ef1-47b3-8e52-cc58b6f571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68815-5ef1-47b3-8e52-cc58b6f57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265AA-79E6-4286-AD71-B3F3B127531C}">
  <ds:schemaRefs>
    <ds:schemaRef ds:uri="49ab7f5c-2186-46af-908b-09074ca09b7a"/>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c0dcd0a0-015b-43af-acc5-0a96b2e250f5"/>
  </ds:schemaRefs>
</ds:datastoreItem>
</file>

<file path=customXml/itemProps2.xml><?xml version="1.0" encoding="utf-8"?>
<ds:datastoreItem xmlns:ds="http://schemas.openxmlformats.org/officeDocument/2006/customXml" ds:itemID="{5F979842-D292-400C-85FF-7F91CAFF0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68815-5ef1-47b3-8e52-cc58b6f571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9429D7-0D24-4D52-BC87-E2780031C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MEI-PowerPoint-Template(LargeScreen)</Template>
  <TotalTime>39</TotalTime>
  <Words>543</Words>
  <Application>Microsoft Office PowerPoint</Application>
  <PresentationFormat>Widescreen</PresentationFormat>
  <Paragraphs>57</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vt:lpstr>
      <vt:lpstr>Calibri</vt:lpstr>
      <vt:lpstr>Rockwell Light</vt:lpstr>
      <vt:lpstr>Wingdings</vt:lpstr>
      <vt:lpstr>Office Theme</vt:lpstr>
      <vt:lpstr>PowerPoint Presentation</vt:lpstr>
      <vt:lpstr>PowerPoint Presentation</vt:lpstr>
      <vt:lpstr>The “First Fit” Algorithm </vt:lpstr>
      <vt:lpstr>The “First Fit Decreasing” Algorithm</vt:lpstr>
      <vt:lpstr>PowerPoint Presentation</vt:lpstr>
      <vt:lpstr>PowerPoint Presentation</vt:lpstr>
      <vt:lpstr>PowerPoint Presentation</vt:lpstr>
      <vt:lpstr>PowerPoint Presentation</vt:lpstr>
      <vt:lpstr>About MEI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Beddoes</dc:creator>
  <cp:lastModifiedBy>Rachel Beddoes</cp:lastModifiedBy>
  <cp:revision>2</cp:revision>
  <dcterms:created xsi:type="dcterms:W3CDTF">2022-10-27T12:43:37Z</dcterms:created>
  <dcterms:modified xsi:type="dcterms:W3CDTF">2022-10-27T15:33:19Z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0x01010025BABD94E26F6048BA301A8592D7E5A3</vt:lpwstr>
  </property>
</Properties>
</file>