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  <a:srgbClr val="009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97BC5-E100-418D-9B24-974128A373A2}" v="126" dt="2022-10-27T15:19:07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Beddoes" userId="de4b4b59-1937-4889-b485-118d59d10a27" providerId="ADAL" clId="{40297BC5-E100-418D-9B24-974128A373A2}"/>
    <pc:docChg chg="addSld delSld modSld">
      <pc:chgData name="Rachel Beddoes" userId="de4b4b59-1937-4889-b485-118d59d10a27" providerId="ADAL" clId="{40297BC5-E100-418D-9B24-974128A373A2}" dt="2022-10-27T15:19:12.317" v="374" actId="1037"/>
      <pc:docMkLst>
        <pc:docMk/>
      </pc:docMkLst>
      <pc:sldChg chg="del">
        <pc:chgData name="Rachel Beddoes" userId="de4b4b59-1937-4889-b485-118d59d10a27" providerId="ADAL" clId="{40297BC5-E100-418D-9B24-974128A373A2}" dt="2022-10-27T15:10:51.981" v="1" actId="47"/>
        <pc:sldMkLst>
          <pc:docMk/>
          <pc:sldMk cId="913730933" sldId="259"/>
        </pc:sldMkLst>
      </pc:sldChg>
      <pc:sldChg chg="del">
        <pc:chgData name="Rachel Beddoes" userId="de4b4b59-1937-4889-b485-118d59d10a27" providerId="ADAL" clId="{40297BC5-E100-418D-9B24-974128A373A2}" dt="2022-10-27T15:10:52.842" v="2" actId="47"/>
        <pc:sldMkLst>
          <pc:docMk/>
          <pc:sldMk cId="1637229843" sldId="260"/>
        </pc:sldMkLst>
      </pc:sldChg>
      <pc:sldChg chg="modSp add mod">
        <pc:chgData name="Rachel Beddoes" userId="de4b4b59-1937-4889-b485-118d59d10a27" providerId="ADAL" clId="{40297BC5-E100-418D-9B24-974128A373A2}" dt="2022-10-27T15:13:52.048" v="18" actId="207"/>
        <pc:sldMkLst>
          <pc:docMk/>
          <pc:sldMk cId="2839336862" sldId="261"/>
        </pc:sldMkLst>
        <pc:spChg chg="mod">
          <ac:chgData name="Rachel Beddoes" userId="de4b4b59-1937-4889-b485-118d59d10a27" providerId="ADAL" clId="{40297BC5-E100-418D-9B24-974128A373A2}" dt="2022-10-27T15:13:52.048" v="18" actId="207"/>
          <ac:spMkLst>
            <pc:docMk/>
            <pc:sldMk cId="2839336862" sldId="261"/>
            <ac:spMk id="2" creationId="{40A19274-FCB7-3D42-BE29-F6F45E46613F}"/>
          </ac:spMkLst>
        </pc:spChg>
        <pc:spChg chg="mod">
          <ac:chgData name="Rachel Beddoes" userId="de4b4b59-1937-4889-b485-118d59d10a27" providerId="ADAL" clId="{40297BC5-E100-418D-9B24-974128A373A2}" dt="2022-10-27T15:12:21.322" v="7" actId="207"/>
          <ac:spMkLst>
            <pc:docMk/>
            <pc:sldMk cId="2839336862" sldId="261"/>
            <ac:spMk id="4" creationId="{301F1B5E-DF42-605F-B5BF-EA558C05327A}"/>
          </ac:spMkLst>
        </pc:spChg>
        <pc:spChg chg="mod">
          <ac:chgData name="Rachel Beddoes" userId="de4b4b59-1937-4889-b485-118d59d10a27" providerId="ADAL" clId="{40297BC5-E100-418D-9B24-974128A373A2}" dt="2022-10-27T15:11:37.114" v="4" actId="208"/>
          <ac:spMkLst>
            <pc:docMk/>
            <pc:sldMk cId="2839336862" sldId="261"/>
            <ac:spMk id="9" creationId="{147F0E7C-3200-5A72-EA07-9DD83E9B6363}"/>
          </ac:spMkLst>
        </pc:spChg>
        <pc:spChg chg="mod">
          <ac:chgData name="Rachel Beddoes" userId="de4b4b59-1937-4889-b485-118d59d10a27" providerId="ADAL" clId="{40297BC5-E100-418D-9B24-974128A373A2}" dt="2022-10-27T15:11:37.114" v="4" actId="208"/>
          <ac:spMkLst>
            <pc:docMk/>
            <pc:sldMk cId="2839336862" sldId="261"/>
            <ac:spMk id="10" creationId="{383509A8-43E2-3445-DDC4-77F1AA709A31}"/>
          </ac:spMkLst>
        </pc:spChg>
        <pc:spChg chg="mod">
          <ac:chgData name="Rachel Beddoes" userId="de4b4b59-1937-4889-b485-118d59d10a27" providerId="ADAL" clId="{40297BC5-E100-418D-9B24-974128A373A2}" dt="2022-10-27T15:11:37.114" v="4" actId="208"/>
          <ac:spMkLst>
            <pc:docMk/>
            <pc:sldMk cId="2839336862" sldId="261"/>
            <ac:spMk id="11" creationId="{70EFFCCF-D5C9-4803-3C0E-053E44D31FC8}"/>
          </ac:spMkLst>
        </pc:spChg>
        <pc:spChg chg="mod">
          <ac:chgData name="Rachel Beddoes" userId="de4b4b59-1937-4889-b485-118d59d10a27" providerId="ADAL" clId="{40297BC5-E100-418D-9B24-974128A373A2}" dt="2022-10-27T15:12:08.247" v="6" actId="207"/>
          <ac:spMkLst>
            <pc:docMk/>
            <pc:sldMk cId="2839336862" sldId="261"/>
            <ac:spMk id="19" creationId="{0D788DEF-8519-9408-780D-022E975CEF8F}"/>
          </ac:spMkLst>
        </pc:spChg>
      </pc:sldChg>
      <pc:sldChg chg="modSp add mod">
        <pc:chgData name="Rachel Beddoes" userId="de4b4b59-1937-4889-b485-118d59d10a27" providerId="ADAL" clId="{40297BC5-E100-418D-9B24-974128A373A2}" dt="2022-10-27T15:19:12.317" v="374" actId="1037"/>
        <pc:sldMkLst>
          <pc:docMk/>
          <pc:sldMk cId="4215105001" sldId="262"/>
        </pc:sldMkLst>
        <pc:spChg chg="mod">
          <ac:chgData name="Rachel Beddoes" userId="de4b4b59-1937-4889-b485-118d59d10a27" providerId="ADAL" clId="{40297BC5-E100-418D-9B24-974128A373A2}" dt="2022-10-27T15:13:18.678" v="13" actId="207"/>
          <ac:spMkLst>
            <pc:docMk/>
            <pc:sldMk cId="4215105001" sldId="262"/>
            <ac:spMk id="2" creationId="{356F4285-0D10-9FC0-39A6-618C4FF181AD}"/>
          </ac:spMkLst>
        </pc:spChg>
        <pc:spChg chg="mod">
          <ac:chgData name="Rachel Beddoes" userId="de4b4b59-1937-4889-b485-118d59d10a27" providerId="ADAL" clId="{40297BC5-E100-418D-9B24-974128A373A2}" dt="2022-10-27T15:13:18.678" v="13" actId="207"/>
          <ac:spMkLst>
            <pc:docMk/>
            <pc:sldMk cId="4215105001" sldId="262"/>
            <ac:spMk id="3" creationId="{62DBFFCC-50B7-7D53-9FEB-50E7486AE6CC}"/>
          </ac:spMkLst>
        </pc:spChg>
        <pc:spChg chg="mod">
          <ac:chgData name="Rachel Beddoes" userId="de4b4b59-1937-4889-b485-118d59d10a27" providerId="ADAL" clId="{40297BC5-E100-418D-9B24-974128A373A2}" dt="2022-10-27T15:13:29.137" v="15" actId="208"/>
          <ac:spMkLst>
            <pc:docMk/>
            <pc:sldMk cId="4215105001" sldId="262"/>
            <ac:spMk id="9" creationId="{147F0E7C-3200-5A72-EA07-9DD83E9B6363}"/>
          </ac:spMkLst>
        </pc:spChg>
        <pc:spChg chg="mod">
          <ac:chgData name="Rachel Beddoes" userId="de4b4b59-1937-4889-b485-118d59d10a27" providerId="ADAL" clId="{40297BC5-E100-418D-9B24-974128A373A2}" dt="2022-10-27T15:13:29.137" v="15" actId="208"/>
          <ac:spMkLst>
            <pc:docMk/>
            <pc:sldMk cId="4215105001" sldId="262"/>
            <ac:spMk id="10" creationId="{383509A8-43E2-3445-DDC4-77F1AA709A31}"/>
          </ac:spMkLst>
        </pc:spChg>
        <pc:spChg chg="mod">
          <ac:chgData name="Rachel Beddoes" userId="de4b4b59-1937-4889-b485-118d59d10a27" providerId="ADAL" clId="{40297BC5-E100-418D-9B24-974128A373A2}" dt="2022-10-27T15:13:29.137" v="15" actId="208"/>
          <ac:spMkLst>
            <pc:docMk/>
            <pc:sldMk cId="4215105001" sldId="262"/>
            <ac:spMk id="11" creationId="{70EFFCCF-D5C9-4803-3C0E-053E44D31FC8}"/>
          </ac:spMkLst>
        </pc:spChg>
        <pc:spChg chg="mod">
          <ac:chgData name="Rachel Beddoes" userId="de4b4b59-1937-4889-b485-118d59d10a27" providerId="ADAL" clId="{40297BC5-E100-418D-9B24-974128A373A2}" dt="2022-10-27T15:13:11.901" v="11" actId="207"/>
          <ac:spMkLst>
            <pc:docMk/>
            <pc:sldMk cId="4215105001" sldId="262"/>
            <ac:spMk id="12" creationId="{25D214C1-8E1D-6984-AE7E-E61C28D57FB9}"/>
          </ac:spMkLst>
        </pc:spChg>
        <pc:spChg chg="mod">
          <ac:chgData name="Rachel Beddoes" userId="de4b4b59-1937-4889-b485-118d59d10a27" providerId="ADAL" clId="{40297BC5-E100-418D-9B24-974128A373A2}" dt="2022-10-27T15:19:12.317" v="374" actId="1037"/>
          <ac:spMkLst>
            <pc:docMk/>
            <pc:sldMk cId="4215105001" sldId="262"/>
            <ac:spMk id="14" creationId="{F518DB74-30EE-64D4-719D-3258000393CE}"/>
          </ac:spMkLst>
        </pc:spChg>
        <pc:spChg chg="mod">
          <ac:chgData name="Rachel Beddoes" userId="de4b4b59-1937-4889-b485-118d59d10a27" providerId="ADAL" clId="{40297BC5-E100-418D-9B24-974128A373A2}" dt="2022-10-27T15:13:08.048" v="10" actId="207"/>
          <ac:spMkLst>
            <pc:docMk/>
            <pc:sldMk cId="4215105001" sldId="262"/>
            <ac:spMk id="15" creationId="{1D1E5D1B-8EF7-99FE-5A4E-F652EE182C2C}"/>
          </ac:spMkLst>
        </pc:spChg>
        <pc:spChg chg="mod">
          <ac:chgData name="Rachel Beddoes" userId="de4b4b59-1937-4889-b485-118d59d10a27" providerId="ADAL" clId="{40297BC5-E100-418D-9B24-974128A373A2}" dt="2022-10-27T15:19:07.062" v="329" actId="20577"/>
          <ac:spMkLst>
            <pc:docMk/>
            <pc:sldMk cId="4215105001" sldId="262"/>
            <ac:spMk id="19" creationId="{0D788DEF-8519-9408-780D-022E975CEF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A47F-E424-48CC-B7F1-355530EF4E2E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E3062-43F0-4793-B76B-895291533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4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Based on the puzzle: https://www.mathsisfun.com/puzzles/knights-and-knaves.html </a:t>
            </a:r>
          </a:p>
          <a:p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three people (Alex, Brook and Cody), one of whom is a knight, one a thief, and one a spy.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knight always tells the truth, the </a:t>
            </a:r>
            <a:r>
              <a:rPr lang="en-US" sz="1200" kern="1200" dirty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thief</a:t>
            </a: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always lies, and the spy can either lie or tell the truth.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Alex says: "Cody is </a:t>
            </a:r>
            <a:r>
              <a:rPr lang="en-US" sz="1200" kern="1200" dirty="0">
                <a:solidFill>
                  <a:srgbClr val="00214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thief</a:t>
            </a: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."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Brook says: "Alex is a knight."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Cody says: "I am the spy."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b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is the knight, who the </a:t>
            </a:r>
            <a:r>
              <a:rPr lang="en-US" sz="1200" dirty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en-US" sz="12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who the spy?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6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Alex is a Knight</a:t>
            </a:r>
            <a:br>
              <a:rPr lang="en-GB" dirty="0"/>
            </a:b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Brook is a Spy</a:t>
            </a:r>
            <a:br>
              <a:rPr lang="en-GB" dirty="0"/>
            </a:b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Cody is a Knave</a:t>
            </a:r>
            <a:br>
              <a:rPr lang="en-GB" dirty="0"/>
            </a:br>
            <a:endParaRPr lang="en-GB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More logic puzzles here: https://www.mathsisfun.com/puzzles/logic-puzzles-index.html</a:t>
            </a:r>
            <a:endParaRPr lang="en-GB" dirty="0"/>
          </a:p>
          <a:p>
            <a:endParaRPr lang="en-US" sz="1200" b="0" i="0" kern="1200" dirty="0">
              <a:solidFill>
                <a:srgbClr val="002147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7F657-DF2C-4F7A-9564-0A4D6E1B1FE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3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021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51D2FA30-101D-4582-8413-CDD099D88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121" y="1596771"/>
            <a:ext cx="4569879" cy="36644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966D79-F80E-4A6B-9B11-D28B649409A5}"/>
              </a:ext>
            </a:extLst>
          </p:cNvPr>
          <p:cNvSpPr txBox="1"/>
          <p:nvPr userDrawn="1"/>
        </p:nvSpPr>
        <p:spPr>
          <a:xfrm>
            <a:off x="6391275" y="2895600"/>
            <a:ext cx="37433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9FDA"/>
                </a:solidFill>
                <a:latin typeface="Rockwell Light" panose="02040303020102020203" pitchFamily="18" charset="0"/>
              </a:rPr>
              <a:t>Over 50 years at the forefront of Mathematics Education </a:t>
            </a:r>
          </a:p>
        </p:txBody>
      </p:sp>
    </p:spTree>
    <p:extLst>
      <p:ext uri="{BB962C8B-B14F-4D97-AF65-F5344CB8AC3E}">
        <p14:creationId xmlns:p14="http://schemas.microsoft.com/office/powerpoint/2010/main" val="180289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E9E18-B16A-4E52-B265-385E5631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32DF8-33FB-458C-BD52-34F2881C3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F2E0F-0040-4CA7-9990-6BD511438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14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32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F6E7-C8CC-4584-8FE7-48938D83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099051"/>
            <a:ext cx="8286750" cy="63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38E2B1F-7DFD-4347-8075-754C1FE124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81200" y="866775"/>
            <a:ext cx="8286750" cy="40767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E439220-9EAB-4D75-8A80-2A7C6D1F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1200" y="5810250"/>
            <a:ext cx="8286750" cy="876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14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67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1B3E3-BA9B-408D-B306-F12E63A90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52425" y="952500"/>
            <a:ext cx="11477625" cy="669926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8B2E1-CE13-425A-B286-1A1C1802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424" y="1774825"/>
            <a:ext cx="11477625" cy="4625975"/>
          </a:xfrm>
          <a:prstGeom prst="rect">
            <a:avLst/>
          </a:prstGeom>
        </p:spPr>
        <p:txBody>
          <a:bodyPr vert="eaVert"/>
          <a:lstStyle>
            <a:lvl1pPr marL="514350" indent="-51435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9144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3716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7145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1717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41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1B3E3-BA9B-408D-B306-F12E63A90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96550" y="952500"/>
            <a:ext cx="1333500" cy="5448300"/>
          </a:xfrm>
          <a:prstGeom prst="rect">
            <a:avLst/>
          </a:prstGeom>
        </p:spPr>
        <p:txBody>
          <a:bodyPr vert="vert"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8B2E1-CE13-425A-B286-1A1C1802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425" y="952501"/>
            <a:ext cx="10039350" cy="5448300"/>
          </a:xfrm>
          <a:prstGeom prst="rect">
            <a:avLst/>
          </a:prstGeom>
        </p:spPr>
        <p:txBody>
          <a:bodyPr vert="eaVert"/>
          <a:lstStyle>
            <a:lvl1pPr marL="514350" indent="-51435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9144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371600" indent="-4572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7145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171700" indent="-3429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4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86384"/>
            <a:ext cx="3932237" cy="1271016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E0003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E00034"/>
              </a:buClr>
              <a:buFont typeface="Wingdings" panose="05000000000000000000" pitchFamily="2" charset="2"/>
              <a:buChar char="§"/>
              <a:defRPr sz="28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00034"/>
              </a:buClr>
              <a:defRPr sz="28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E00034"/>
              </a:buClr>
              <a:buFont typeface="Arial" panose="020B0604020202020204" pitchFamily="34" charset="0"/>
              <a:buChar char="–"/>
              <a:defRPr sz="28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E00034"/>
              </a:buClr>
              <a:buFont typeface="Wingdings" panose="05000000000000000000" pitchFamily="2" charset="2"/>
              <a:buChar char="§"/>
              <a:defRPr sz="28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E00034"/>
              </a:buClr>
              <a:buFont typeface="Wingdings" panose="05000000000000000000" pitchFamily="2" charset="2"/>
              <a:buChar char="§"/>
              <a:defRPr sz="28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47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8078-CA72-45CB-9A25-41132EF9A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0" y="1289050"/>
            <a:ext cx="6581775" cy="3663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2B18E22-37DF-4365-9F7A-39852E811A7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57175" y="1289050"/>
            <a:ext cx="4791075" cy="36639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3429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AB5C28-D2B5-8215-6F54-FB5FBEC736B0}"/>
              </a:ext>
            </a:extLst>
          </p:cNvPr>
          <p:cNvSpPr txBox="1"/>
          <p:nvPr userDrawn="1"/>
        </p:nvSpPr>
        <p:spPr>
          <a:xfrm>
            <a:off x="0" y="6627168"/>
            <a:ext cx="60966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Initial, Version Number, 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A44D8-D8FA-1DE1-4E50-FE08515D5193}"/>
              </a:ext>
            </a:extLst>
          </p:cNvPr>
          <p:cNvSpPr txBox="1"/>
          <p:nvPr userDrawn="1"/>
        </p:nvSpPr>
        <p:spPr>
          <a:xfrm>
            <a:off x="11163993" y="6612997"/>
            <a:ext cx="102800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" algn="r">
              <a:lnSpc>
                <a:spcPct val="107000"/>
              </a:lnSpc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MEI 2022</a:t>
            </a:r>
          </a:p>
        </p:txBody>
      </p:sp>
    </p:spTree>
    <p:extLst>
      <p:ext uri="{BB962C8B-B14F-4D97-AF65-F5344CB8AC3E}">
        <p14:creationId xmlns:p14="http://schemas.microsoft.com/office/powerpoint/2010/main" val="5128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299-B008-451E-B553-B8F2FE97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25"/>
            <a:ext cx="10515600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E8DFD-A1E5-4414-AAE5-913D865C5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E0D53-9100-441B-AE7E-C51BFCB86BA0}"/>
              </a:ext>
            </a:extLst>
          </p:cNvPr>
          <p:cNvSpPr txBox="1"/>
          <p:nvPr userDrawn="1"/>
        </p:nvSpPr>
        <p:spPr>
          <a:xfrm>
            <a:off x="0" y="6627168"/>
            <a:ext cx="609665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Initial, Version Number, Date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8C5BA-0062-4AD0-A9FB-34CA15DBBCE4}"/>
              </a:ext>
            </a:extLst>
          </p:cNvPr>
          <p:cNvSpPr txBox="1"/>
          <p:nvPr userDrawn="1"/>
        </p:nvSpPr>
        <p:spPr>
          <a:xfrm>
            <a:off x="11163993" y="6612997"/>
            <a:ext cx="102800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" algn="r">
              <a:lnSpc>
                <a:spcPct val="107000"/>
              </a:lnSpc>
            </a:pPr>
            <a:r>
              <a:rPr lang="en-GB" sz="10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MEI 2022</a:t>
            </a:r>
          </a:p>
        </p:txBody>
      </p:sp>
    </p:spTree>
    <p:extLst>
      <p:ext uri="{BB962C8B-B14F-4D97-AF65-F5344CB8AC3E}">
        <p14:creationId xmlns:p14="http://schemas.microsoft.com/office/powerpoint/2010/main" val="285795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299-B008-451E-B553-B8F2FE975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25"/>
            <a:ext cx="10515600" cy="690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E8DFD-A1E5-4414-AAE5-913D865C5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05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959C-B222-4B28-9E6D-7E9C8BFE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14055"/>
            <a:ext cx="10714037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08FC9-DD17-4EB3-A8B9-84DD6BFAA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105025"/>
            <a:ext cx="10714037" cy="232330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021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015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E9FD-02A3-4AE0-AB2C-56A6840C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0"/>
            <a:ext cx="10515600" cy="7397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F18DFA-A350-4840-897D-E9B78733866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66900"/>
            <a:ext cx="5172075" cy="44386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2F81AC7-C179-4BA0-92A2-2205B1C28A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81725" y="1866900"/>
            <a:ext cx="5172075" cy="443865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0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2A845CA-EC47-40B0-9247-D15C3E2E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4" y="927100"/>
            <a:ext cx="11344275" cy="625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18A8EA9-9562-42F3-93DA-586324E592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9575" y="1704975"/>
            <a:ext cx="5591175" cy="625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21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360F79E-0FBC-4C90-A612-49FC333B217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9575" y="2419350"/>
            <a:ext cx="5572125" cy="3914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CB0F377-C0B9-471B-815A-E11F38DFB7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62674" y="1704975"/>
            <a:ext cx="5591175" cy="625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214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DB951EFD-6907-4B3B-8DE6-7DCD3B6E9E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62674" y="2419350"/>
            <a:ext cx="5572125" cy="3914775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1pPr>
            <a:lvl2pPr marL="6858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2pPr>
            <a:lvl3pPr marL="11430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3pPr>
            <a:lvl4pPr marL="16002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4pPr>
            <a:lvl5pPr marL="2057400" indent="-228600">
              <a:buClr>
                <a:srgbClr val="009FDA"/>
              </a:buClr>
              <a:buFont typeface="Wingdings" panose="05000000000000000000" pitchFamily="2" charset="2"/>
              <a:buChar char="§"/>
              <a:defRPr>
                <a:solidFill>
                  <a:srgbClr val="00214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1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15A58DE-2960-4DB0-AFBF-C1CF7282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49" y="917575"/>
            <a:ext cx="11287125" cy="6064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F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E08EEC-F69F-40EA-BEB2-8D5514C001A4}"/>
              </a:ext>
            </a:extLst>
          </p:cNvPr>
          <p:cNvCxnSpPr/>
          <p:nvPr userDrawn="1"/>
        </p:nvCxnSpPr>
        <p:spPr>
          <a:xfrm>
            <a:off x="207389" y="821094"/>
            <a:ext cx="11632677" cy="0"/>
          </a:xfrm>
          <a:prstGeom prst="line">
            <a:avLst/>
          </a:prstGeom>
          <a:ln w="19050">
            <a:solidFill>
              <a:srgbClr val="009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icture containing chart&#10;&#10;Description automatically generated">
            <a:extLst>
              <a:ext uri="{FF2B5EF4-FFF2-40B4-BE49-F238E27FC236}">
                <a16:creationId xmlns:a16="http://schemas.microsoft.com/office/drawing/2014/main" id="{3205DD17-395F-D24D-87C0-547184D0EC5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89" y="0"/>
            <a:ext cx="2974131" cy="79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F1B5E-DF42-605F-B5BF-EA558C05327A}"/>
              </a:ext>
            </a:extLst>
          </p:cNvPr>
          <p:cNvSpPr txBox="1"/>
          <p:nvPr/>
        </p:nvSpPr>
        <p:spPr>
          <a:xfrm>
            <a:off x="4129881" y="405811"/>
            <a:ext cx="3932237" cy="1271016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4400" dirty="0">
                <a:solidFill>
                  <a:schemeClr val="bg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Who’s Who?</a:t>
            </a:r>
          </a:p>
        </p:txBody>
      </p:sp>
      <p:pic>
        <p:nvPicPr>
          <p:cNvPr id="5" name="Graphic 4" descr="Users with solid fill">
            <a:extLst>
              <a:ext uri="{FF2B5EF4-FFF2-40B4-BE49-F238E27FC236}">
                <a16:creationId xmlns:a16="http://schemas.microsoft.com/office/drawing/2014/main" id="{7FE07891-F4ED-A7F6-1AFC-974BF0944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8805" y="2526237"/>
            <a:ext cx="4873625" cy="4873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775FE-F7AE-A68A-9E69-79E7FB7D596F}"/>
              </a:ext>
            </a:extLst>
          </p:cNvPr>
          <p:cNvSpPr txBox="1"/>
          <p:nvPr/>
        </p:nvSpPr>
        <p:spPr>
          <a:xfrm>
            <a:off x="6613457" y="4963049"/>
            <a:ext cx="90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15A3A-77E5-96CA-B310-52C957F3E239}"/>
              </a:ext>
            </a:extLst>
          </p:cNvPr>
          <p:cNvSpPr txBox="1"/>
          <p:nvPr/>
        </p:nvSpPr>
        <p:spPr>
          <a:xfrm>
            <a:off x="7836200" y="57640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Brook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BA35D3-AE81-D5CC-9742-58F73A6D43B1}"/>
              </a:ext>
            </a:extLst>
          </p:cNvPr>
          <p:cNvSpPr txBox="1"/>
          <p:nvPr/>
        </p:nvSpPr>
        <p:spPr>
          <a:xfrm>
            <a:off x="9317671" y="496304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147F0E7C-3200-5A72-EA07-9DD83E9B6363}"/>
              </a:ext>
            </a:extLst>
          </p:cNvPr>
          <p:cNvSpPr/>
          <p:nvPr/>
        </p:nvSpPr>
        <p:spPr>
          <a:xfrm>
            <a:off x="5188688" y="2398940"/>
            <a:ext cx="1876652" cy="1392865"/>
          </a:xfrm>
          <a:prstGeom prst="wedgeEllipseCallout">
            <a:avLst>
              <a:gd name="adj1" fmla="val 26812"/>
              <a:gd name="adj2" fmla="val 93798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Cody is a thief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383509A8-43E2-3445-DDC4-77F1AA709A31}"/>
              </a:ext>
            </a:extLst>
          </p:cNvPr>
          <p:cNvSpPr/>
          <p:nvPr/>
        </p:nvSpPr>
        <p:spPr>
          <a:xfrm>
            <a:off x="7405679" y="2398940"/>
            <a:ext cx="1876652" cy="1392865"/>
          </a:xfrm>
          <a:prstGeom prst="wedgeEllipseCallout">
            <a:avLst>
              <a:gd name="adj1" fmla="val 1531"/>
              <a:gd name="adj2" fmla="val 80821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Alex is a knight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0EFFCCF-D5C9-4803-3C0E-053E44D31FC8}"/>
              </a:ext>
            </a:extLst>
          </p:cNvPr>
          <p:cNvSpPr/>
          <p:nvPr/>
        </p:nvSpPr>
        <p:spPr>
          <a:xfrm>
            <a:off x="9685896" y="2398940"/>
            <a:ext cx="1876652" cy="1392865"/>
          </a:xfrm>
          <a:prstGeom prst="wedgeEllipseCallout">
            <a:avLst>
              <a:gd name="adj1" fmla="val -28294"/>
              <a:gd name="adj2" fmla="val 87691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am the spy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43B63E-35A2-E10D-C147-6C64473D2A02}"/>
              </a:ext>
            </a:extLst>
          </p:cNvPr>
          <p:cNvSpPr txBox="1"/>
          <p:nvPr/>
        </p:nvSpPr>
        <p:spPr>
          <a:xfrm>
            <a:off x="319120" y="1676827"/>
            <a:ext cx="1165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three people, one of whom is a knight, one a thief, and one a spy. </a:t>
            </a:r>
            <a:endParaRPr lang="en-GB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788DEF-8519-9408-780D-022E975CEF8F}"/>
              </a:ext>
            </a:extLst>
          </p:cNvPr>
          <p:cNvSpPr txBox="1"/>
          <p:nvPr/>
        </p:nvSpPr>
        <p:spPr>
          <a:xfrm>
            <a:off x="574158" y="4816549"/>
            <a:ext cx="3564199" cy="10772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Can you work out who’s who?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A19274-FCB7-3D42-BE29-F6F45E46613F}"/>
              </a:ext>
            </a:extLst>
          </p:cNvPr>
          <p:cNvSpPr txBox="1"/>
          <p:nvPr/>
        </p:nvSpPr>
        <p:spPr>
          <a:xfrm>
            <a:off x="319120" y="2696711"/>
            <a:ext cx="610840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always tells the truth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always lies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 either lie or tell the truth. </a:t>
            </a:r>
          </a:p>
        </p:txBody>
      </p:sp>
    </p:spTree>
    <p:extLst>
      <p:ext uri="{BB962C8B-B14F-4D97-AF65-F5344CB8AC3E}">
        <p14:creationId xmlns:p14="http://schemas.microsoft.com/office/powerpoint/2010/main" val="28393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F1B5E-DF42-605F-B5BF-EA558C05327A}"/>
              </a:ext>
            </a:extLst>
          </p:cNvPr>
          <p:cNvSpPr txBox="1"/>
          <p:nvPr/>
        </p:nvSpPr>
        <p:spPr>
          <a:xfrm>
            <a:off x="4129881" y="405811"/>
            <a:ext cx="3932237" cy="1271016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GB" sz="4400" dirty="0">
                <a:solidFill>
                  <a:srgbClr val="E0003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Who’s Who?</a:t>
            </a:r>
          </a:p>
        </p:txBody>
      </p:sp>
      <p:pic>
        <p:nvPicPr>
          <p:cNvPr id="5" name="Graphic 4" descr="Users with solid fill">
            <a:extLst>
              <a:ext uri="{FF2B5EF4-FFF2-40B4-BE49-F238E27FC236}">
                <a16:creationId xmlns:a16="http://schemas.microsoft.com/office/drawing/2014/main" id="{7FE07891-F4ED-A7F6-1AFC-974BF0944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8805" y="2526237"/>
            <a:ext cx="4873625" cy="4873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775FE-F7AE-A68A-9E69-79E7FB7D596F}"/>
              </a:ext>
            </a:extLst>
          </p:cNvPr>
          <p:cNvSpPr txBox="1"/>
          <p:nvPr/>
        </p:nvSpPr>
        <p:spPr>
          <a:xfrm>
            <a:off x="6613457" y="4963049"/>
            <a:ext cx="90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815A3A-77E5-96CA-B310-52C957F3E239}"/>
              </a:ext>
            </a:extLst>
          </p:cNvPr>
          <p:cNvSpPr txBox="1"/>
          <p:nvPr/>
        </p:nvSpPr>
        <p:spPr>
          <a:xfrm>
            <a:off x="7836200" y="57640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Brook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BA35D3-AE81-D5CC-9742-58F73A6D43B1}"/>
              </a:ext>
            </a:extLst>
          </p:cNvPr>
          <p:cNvSpPr txBox="1"/>
          <p:nvPr/>
        </p:nvSpPr>
        <p:spPr>
          <a:xfrm>
            <a:off x="9317671" y="496304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147F0E7C-3200-5A72-EA07-9DD83E9B6363}"/>
              </a:ext>
            </a:extLst>
          </p:cNvPr>
          <p:cNvSpPr/>
          <p:nvPr/>
        </p:nvSpPr>
        <p:spPr>
          <a:xfrm>
            <a:off x="5188688" y="2398940"/>
            <a:ext cx="1876652" cy="1392865"/>
          </a:xfrm>
          <a:prstGeom prst="wedgeEllipseCallout">
            <a:avLst>
              <a:gd name="adj1" fmla="val 26812"/>
              <a:gd name="adj2" fmla="val 93798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Cody is a thief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383509A8-43E2-3445-DDC4-77F1AA709A31}"/>
              </a:ext>
            </a:extLst>
          </p:cNvPr>
          <p:cNvSpPr/>
          <p:nvPr/>
        </p:nvSpPr>
        <p:spPr>
          <a:xfrm>
            <a:off x="7405679" y="2398940"/>
            <a:ext cx="1876652" cy="1392865"/>
          </a:xfrm>
          <a:prstGeom prst="wedgeEllipseCallout">
            <a:avLst>
              <a:gd name="adj1" fmla="val 1531"/>
              <a:gd name="adj2" fmla="val 80821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Alex is a knight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0EFFCCF-D5C9-4803-3C0E-053E44D31FC8}"/>
              </a:ext>
            </a:extLst>
          </p:cNvPr>
          <p:cNvSpPr/>
          <p:nvPr/>
        </p:nvSpPr>
        <p:spPr>
          <a:xfrm>
            <a:off x="9685896" y="2398940"/>
            <a:ext cx="1876652" cy="1392865"/>
          </a:xfrm>
          <a:prstGeom prst="wedgeEllipseCallout">
            <a:avLst>
              <a:gd name="adj1" fmla="val -28294"/>
              <a:gd name="adj2" fmla="val 87691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am the spy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43B63E-35A2-E10D-C147-6C64473D2A02}"/>
              </a:ext>
            </a:extLst>
          </p:cNvPr>
          <p:cNvSpPr txBox="1"/>
          <p:nvPr/>
        </p:nvSpPr>
        <p:spPr>
          <a:xfrm>
            <a:off x="319120" y="1676827"/>
            <a:ext cx="1165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kern="1200" dirty="0">
                <a:solidFill>
                  <a:srgbClr val="002147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three people, one of whom is a knight, one a thief, and one a spy. </a:t>
            </a:r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1E5D1B-8EF7-99FE-5A4E-F652EE182C2C}"/>
              </a:ext>
            </a:extLst>
          </p:cNvPr>
          <p:cNvSpPr txBox="1"/>
          <p:nvPr/>
        </p:nvSpPr>
        <p:spPr>
          <a:xfrm>
            <a:off x="319120" y="2696711"/>
            <a:ext cx="610840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always tells the truth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always lies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can either lie or tell the truth.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788DEF-8519-9408-780D-022E975CEF8F}"/>
              </a:ext>
            </a:extLst>
          </p:cNvPr>
          <p:cNvSpPr txBox="1"/>
          <p:nvPr/>
        </p:nvSpPr>
        <p:spPr>
          <a:xfrm>
            <a:off x="411010" y="4104299"/>
            <a:ext cx="5250910" cy="224676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Brook is not the knight. If Brook were the knight,(i.e. telling the truth) then Alex would also be the knight.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Cody cannot be the knight, since his statement would then be a lie.</a:t>
            </a:r>
          </a:p>
          <a:p>
            <a:r>
              <a:rPr lang="en-GB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Alex is the knight, Cody is the thief, and Brook is the spy.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6F4285-0D10-9FC0-39A6-618C4FF181AD}"/>
              </a:ext>
            </a:extLst>
          </p:cNvPr>
          <p:cNvSpPr txBox="1"/>
          <p:nvPr/>
        </p:nvSpPr>
        <p:spPr>
          <a:xfrm>
            <a:off x="9456710" y="5581626"/>
            <a:ext cx="11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DBFFCC-50B7-7D53-9FEB-50E7486AE6CC}"/>
              </a:ext>
            </a:extLst>
          </p:cNvPr>
          <p:cNvSpPr txBox="1"/>
          <p:nvPr/>
        </p:nvSpPr>
        <p:spPr>
          <a:xfrm>
            <a:off x="8062118" y="6225700"/>
            <a:ext cx="11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D214C1-8E1D-6984-AE7E-E61C28D57FB9}"/>
              </a:ext>
            </a:extLst>
          </p:cNvPr>
          <p:cNvSpPr txBox="1"/>
          <p:nvPr/>
        </p:nvSpPr>
        <p:spPr>
          <a:xfrm>
            <a:off x="6406920" y="5552011"/>
            <a:ext cx="1152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18DB74-30EE-64D4-719D-3258000393CE}"/>
              </a:ext>
            </a:extLst>
          </p:cNvPr>
          <p:cNvSpPr txBox="1"/>
          <p:nvPr/>
        </p:nvSpPr>
        <p:spPr>
          <a:xfrm>
            <a:off x="411015" y="4104299"/>
            <a:ext cx="5250910" cy="230832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Click here for reasoning</a:t>
            </a:r>
          </a:p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aphic 16" descr="Cursor with solid fill">
            <a:extLst>
              <a:ext uri="{FF2B5EF4-FFF2-40B4-BE49-F238E27FC236}">
                <a16:creationId xmlns:a16="http://schemas.microsoft.com/office/drawing/2014/main" id="{76006B36-162A-AE68-72E5-A1290FB405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6605" y="54902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0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F4CFF-13BA-4432-83DA-AE30BC536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MEI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FBFEB-BD94-45C8-8FE6-F5D70FD7CA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Registered charity committed to improving mathematics education</a:t>
            </a:r>
          </a:p>
          <a:p>
            <a:pPr eaLnBrk="1" hangingPunct="1"/>
            <a:r>
              <a:rPr lang="en-GB" altLang="en-US" dirty="0"/>
              <a:t>Independent UK curriculum development body</a:t>
            </a:r>
          </a:p>
          <a:p>
            <a:pPr eaLnBrk="1" hangingPunct="1"/>
            <a:r>
              <a:rPr lang="en-GB" altLang="en-US" dirty="0"/>
              <a:t>We offer continuing professional development courses, provide specialist tuition for students and work with employers to enhance mathematical skills in the workplace</a:t>
            </a:r>
          </a:p>
          <a:p>
            <a:pPr eaLnBrk="1" hangingPunct="1"/>
            <a:r>
              <a:rPr lang="en-GB" altLang="en-US" dirty="0"/>
              <a:t>We also pioneer the development of innovative teaching and learning resources</a:t>
            </a:r>
          </a:p>
        </p:txBody>
      </p:sp>
    </p:spTree>
    <p:extLst>
      <p:ext uri="{BB962C8B-B14F-4D97-AF65-F5344CB8AC3E}">
        <p14:creationId xmlns:p14="http://schemas.microsoft.com/office/powerpoint/2010/main" val="50160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I Colour theme">
      <a:dk1>
        <a:srgbClr val="002147"/>
      </a:dk1>
      <a:lt1>
        <a:srgbClr val="FFFFFF"/>
      </a:lt1>
      <a:dk2>
        <a:srgbClr val="002147"/>
      </a:dk2>
      <a:lt2>
        <a:srgbClr val="009FDA"/>
      </a:lt2>
      <a:accent1>
        <a:srgbClr val="D92668"/>
      </a:accent1>
      <a:accent2>
        <a:srgbClr val="8884D5"/>
      </a:accent2>
      <a:accent3>
        <a:srgbClr val="2298A2"/>
      </a:accent3>
      <a:accent4>
        <a:srgbClr val="FBAF17"/>
      </a:accent4>
      <a:accent5>
        <a:srgbClr val="5B9BD5"/>
      </a:accent5>
      <a:accent6>
        <a:srgbClr val="70AD47"/>
      </a:accent6>
      <a:hlink>
        <a:srgbClr val="009FDA"/>
      </a:hlink>
      <a:folHlink>
        <a:srgbClr val="0021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5AA265EA-CEA1-4738-9225-0D92B7FF54FC}" vid="{9F02EB57-7089-4F38-B7F7-BA6CDB02BB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ABD94E26F6048BA301A8592D7E5A3" ma:contentTypeVersion="6" ma:contentTypeDescription="Create a new document." ma:contentTypeScope="" ma:versionID="bb507bd44e6af1dfb993fad7d7004c24">
  <xsd:schema xmlns:xsd="http://www.w3.org/2001/XMLSchema" xmlns:xs="http://www.w3.org/2001/XMLSchema" xmlns:p="http://schemas.microsoft.com/office/2006/metadata/properties" xmlns:ns2="58868815-5ef1-47b3-8e52-cc58b6f5718c" targetNamespace="http://schemas.microsoft.com/office/2006/metadata/properties" ma:root="true" ma:fieldsID="4d47b1e45e3f27d7dbef3d0e9c7534f2" ns2:_="">
    <xsd:import namespace="58868815-5ef1-47b3-8e52-cc58b6f571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68815-5ef1-47b3-8e52-cc58b6f571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9429D7-0D24-4D52-BC87-E2780031C3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979842-D292-400C-85FF-7F91CAFF0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68815-5ef1-47b3-8e52-cc58b6f571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9265AA-79E6-4286-AD71-B3F3B127531C}">
  <ds:schemaRefs>
    <ds:schemaRef ds:uri="49ab7f5c-2186-46af-908b-09074ca09b7a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0dcd0a0-015b-43af-acc5-0a96b2e250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MEI-PowerPoint-Template(LargeScreen)</Template>
  <TotalTime>12</TotalTime>
  <Words>395</Words>
  <Application>Microsoft Office PowerPoint</Application>
  <PresentationFormat>Widescreen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Rockwell Light</vt:lpstr>
      <vt:lpstr>Verdana</vt:lpstr>
      <vt:lpstr>Wingdings</vt:lpstr>
      <vt:lpstr>Office Theme</vt:lpstr>
      <vt:lpstr>PowerPoint Presentation</vt:lpstr>
      <vt:lpstr>PowerPoint Presentation</vt:lpstr>
      <vt:lpstr>About MEI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Beddoes</dc:creator>
  <cp:lastModifiedBy>Rachel Beddoes</cp:lastModifiedBy>
  <cp:revision>2</cp:revision>
  <dcterms:created xsi:type="dcterms:W3CDTF">2022-10-27T15:06:58Z</dcterms:created>
  <dcterms:modified xsi:type="dcterms:W3CDTF">2022-10-27T15:19:14Z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0x01010025BABD94E26F6048BA301A8592D7E5A3</vt:lpwstr>
  </property>
</Properties>
</file>