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Lst>
  <p:notesMasterIdLst>
    <p:notesMasterId r:id="rId40"/>
  </p:notesMasterIdLst>
  <p:sldIdLst>
    <p:sldId id="256" r:id="rId5"/>
    <p:sldId id="340" r:id="rId6"/>
    <p:sldId id="341" r:id="rId7"/>
    <p:sldId id="280" r:id="rId8"/>
    <p:sldId id="261" r:id="rId9"/>
    <p:sldId id="281" r:id="rId10"/>
    <p:sldId id="282" r:id="rId11"/>
    <p:sldId id="375" r:id="rId12"/>
    <p:sldId id="305" r:id="rId13"/>
    <p:sldId id="307" r:id="rId14"/>
    <p:sldId id="283" r:id="rId15"/>
    <p:sldId id="286" r:id="rId16"/>
    <p:sldId id="306" r:id="rId17"/>
    <p:sldId id="285" r:id="rId18"/>
    <p:sldId id="287" r:id="rId19"/>
    <p:sldId id="344" r:id="rId20"/>
    <p:sldId id="345" r:id="rId21"/>
    <p:sldId id="350" r:id="rId22"/>
    <p:sldId id="352" r:id="rId23"/>
    <p:sldId id="349" r:id="rId24"/>
    <p:sldId id="353" r:id="rId25"/>
    <p:sldId id="351" r:id="rId26"/>
    <p:sldId id="293" r:id="rId27"/>
    <p:sldId id="296" r:id="rId28"/>
    <p:sldId id="379" r:id="rId29"/>
    <p:sldId id="354" r:id="rId30"/>
    <p:sldId id="356" r:id="rId31"/>
    <p:sldId id="359" r:id="rId32"/>
    <p:sldId id="358" r:id="rId33"/>
    <p:sldId id="360" r:id="rId34"/>
    <p:sldId id="361" r:id="rId35"/>
    <p:sldId id="376" r:id="rId36"/>
    <p:sldId id="378" r:id="rId37"/>
    <p:sldId id="297" r:id="rId38"/>
    <p:sldId id="258"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E1194E29-5F55-44CB-9253-F1D8A6D8B9CE}">
          <p14:sldIdLst>
            <p14:sldId id="256"/>
            <p14:sldId id="340"/>
            <p14:sldId id="341"/>
            <p14:sldId id="280"/>
            <p14:sldId id="261"/>
          </p14:sldIdLst>
        </p14:section>
        <p14:section name="Understanding the data" id="{E695F5AD-2AF7-4889-8E75-2EC075D45D67}">
          <p14:sldIdLst>
            <p14:sldId id="281"/>
            <p14:sldId id="282"/>
            <p14:sldId id="375"/>
            <p14:sldId id="305"/>
            <p14:sldId id="307"/>
            <p14:sldId id="283"/>
            <p14:sldId id="286"/>
            <p14:sldId id="306"/>
          </p14:sldIdLst>
        </p14:section>
        <p14:section name="Exploring the hole area for different seasons" id="{A812BB1B-77DC-4780-986F-300749D318EE}">
          <p14:sldIdLst>
            <p14:sldId id="285"/>
            <p14:sldId id="287"/>
            <p14:sldId id="344"/>
            <p14:sldId id="345"/>
            <p14:sldId id="350"/>
            <p14:sldId id="352"/>
            <p14:sldId id="349"/>
            <p14:sldId id="353"/>
            <p14:sldId id="351"/>
          </p14:sldIdLst>
        </p14:section>
        <p14:section name="Exploring the hole in the ozone layer for different decades" id="{37226BFA-3E7C-4D1C-A1EF-0710EC342236}">
          <p14:sldIdLst>
            <p14:sldId id="293"/>
            <p14:sldId id="296"/>
            <p14:sldId id="379"/>
            <p14:sldId id="354"/>
            <p14:sldId id="356"/>
            <p14:sldId id="359"/>
            <p14:sldId id="358"/>
            <p14:sldId id="360"/>
            <p14:sldId id="361"/>
          </p14:sldIdLst>
        </p14:section>
        <p14:section name="Reflections and extension" id="{772B1602-E6A8-4B52-AC77-A11EDEBED3E7}">
          <p14:sldIdLst>
            <p14:sldId id="376"/>
            <p14:sldId id="378"/>
            <p14:sldId id="297"/>
            <p14:sldId id="25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2147"/>
    <a:srgbClr val="009F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A3A8A0-2C98-4D1D-AACC-D6C3381B8E5B}" v="1" dt="2025-01-16T13:32:06.3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1" autoAdjust="0"/>
    <p:restoredTop sz="69744" autoAdjust="0"/>
  </p:normalViewPr>
  <p:slideViewPr>
    <p:cSldViewPr snapToGrid="0">
      <p:cViewPr varScale="1">
        <p:scale>
          <a:sx n="83" d="100"/>
          <a:sy n="83" d="100"/>
        </p:scale>
        <p:origin x="2152" y="192"/>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89A47F-E424-48CC-B7F1-355530EF4E2E}" type="datetimeFigureOut">
              <a:rPr lang="en-GB" smtClean="0"/>
              <a:t>21/01/2025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CE3062-43F0-4793-B76B-895291533BE7}" type="slidenum">
              <a:rPr lang="en-GB" smtClean="0"/>
              <a:t>‹#›</a:t>
            </a:fld>
            <a:endParaRPr lang="en-GB"/>
          </a:p>
        </p:txBody>
      </p:sp>
    </p:spTree>
    <p:extLst>
      <p:ext uri="{BB962C8B-B14F-4D97-AF65-F5344CB8AC3E}">
        <p14:creationId xmlns:p14="http://schemas.microsoft.com/office/powerpoint/2010/main" val="3468544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8CE3062-43F0-4793-B76B-895291533BE7}" type="slidenum">
              <a:rPr lang="en-GB" smtClean="0"/>
              <a:t>4</a:t>
            </a:fld>
            <a:endParaRPr lang="en-GB" dirty="0"/>
          </a:p>
        </p:txBody>
      </p:sp>
    </p:spTree>
    <p:extLst>
      <p:ext uri="{BB962C8B-B14F-4D97-AF65-F5344CB8AC3E}">
        <p14:creationId xmlns:p14="http://schemas.microsoft.com/office/powerpoint/2010/main" val="3749190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lnSpc>
                <a:spcPct val="107000"/>
              </a:lnSpc>
              <a:buFont typeface="Courier New" panose="02070309020205020404" pitchFamily="49" charset="0"/>
              <a:buChar char="o"/>
            </a:pPr>
            <a:r>
              <a:rPr lang="en-GB" sz="1800" dirty="0">
                <a:effectLst/>
                <a:latin typeface="Arial" panose="020B0604020202020204" pitchFamily="34" charset="0"/>
                <a:ea typeface="Calibri" panose="020F0502020204030204" pitchFamily="34" charset="0"/>
              </a:rPr>
              <a:t>The spring data is further to the right and there’s a higher lower quartile, upper quartile and maximum.</a:t>
            </a:r>
          </a:p>
          <a:p>
            <a:pPr marL="742950" lvl="1" indent="-285750">
              <a:lnSpc>
                <a:spcPct val="107000"/>
              </a:lnSpc>
              <a:buFont typeface="Courier New" panose="02070309020205020404" pitchFamily="49" charset="0"/>
              <a:buChar char="o"/>
            </a:pPr>
            <a:r>
              <a:rPr lang="en-GB" sz="1800" dirty="0">
                <a:effectLst/>
                <a:latin typeface="Arial" panose="020B0604020202020204" pitchFamily="34" charset="0"/>
                <a:ea typeface="Calibri" panose="020F0502020204030204" pitchFamily="34" charset="0"/>
              </a:rPr>
              <a:t>It’s easy to compare medians and quartiles.</a:t>
            </a:r>
          </a:p>
          <a:p>
            <a:pPr marL="742950" lvl="1" indent="-285750">
              <a:lnSpc>
                <a:spcPct val="107000"/>
              </a:lnSpc>
              <a:spcAft>
                <a:spcPts val="800"/>
              </a:spcAft>
              <a:buFont typeface="Courier New" panose="02070309020205020404" pitchFamily="49" charset="0"/>
              <a:buChar char="o"/>
            </a:pPr>
            <a:r>
              <a:rPr lang="en-GB" sz="1800" dirty="0">
                <a:effectLst/>
                <a:latin typeface="Arial" panose="020B0604020202020204" pitchFamily="34" charset="0"/>
                <a:ea typeface="Calibri" panose="020F0502020204030204" pitchFamily="34" charset="0"/>
              </a:rPr>
              <a:t>It only shows five values for the data. You can’t the size of the data set.</a:t>
            </a:r>
          </a:p>
        </p:txBody>
      </p:sp>
      <p:sp>
        <p:nvSpPr>
          <p:cNvPr id="4" name="Slide Number Placeholder 3"/>
          <p:cNvSpPr>
            <a:spLocks noGrp="1"/>
          </p:cNvSpPr>
          <p:nvPr>
            <p:ph type="sldNum" sz="quarter" idx="5"/>
          </p:nvPr>
        </p:nvSpPr>
        <p:spPr/>
        <p:txBody>
          <a:bodyPr/>
          <a:lstStyle/>
          <a:p>
            <a:fld id="{88CE3062-43F0-4793-B76B-895291533BE7}" type="slidenum">
              <a:rPr lang="en-GB" smtClean="0"/>
              <a:t>16</a:t>
            </a:fld>
            <a:endParaRPr lang="en-GB"/>
          </a:p>
        </p:txBody>
      </p:sp>
    </p:spTree>
    <p:extLst>
      <p:ext uri="{BB962C8B-B14F-4D97-AF65-F5344CB8AC3E}">
        <p14:creationId xmlns:p14="http://schemas.microsoft.com/office/powerpoint/2010/main" val="128642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Symbol" panose="05050102010706020507" pitchFamily="18" charset="2"/>
              <a:buNone/>
            </a:pPr>
            <a:r>
              <a:rPr lang="en-GB" sz="1200" dirty="0">
                <a:effectLst/>
                <a:latin typeface="Arial" panose="020B0604020202020204" pitchFamily="34" charset="0"/>
                <a:ea typeface="Calibri" panose="020F0502020204030204" pitchFamily="34" charset="0"/>
              </a:rPr>
              <a:t>Strip plot: A dot for each point. They are vertically spaced out to make it easier to read but the vertical position has no meaning.</a:t>
            </a:r>
          </a:p>
          <a:p>
            <a:pPr marL="285750" lvl="0" indent="-285750">
              <a:lnSpc>
                <a:spcPct val="107000"/>
              </a:lnSpc>
              <a:buFont typeface="Courier New" panose="02070309020205020404" pitchFamily="49" charset="0"/>
              <a:buChar char="o"/>
            </a:pPr>
            <a:r>
              <a:rPr lang="en-GB" sz="1200" dirty="0">
                <a:effectLst/>
                <a:latin typeface="Arial" panose="020B0604020202020204" pitchFamily="34" charset="0"/>
                <a:ea typeface="Calibri" panose="020F0502020204030204" pitchFamily="34" charset="0"/>
              </a:rPr>
              <a:t>The spring dots are generally further to the right.</a:t>
            </a:r>
          </a:p>
          <a:p>
            <a:pPr marL="285750" lvl="0" indent="-285750">
              <a:lnSpc>
                <a:spcPct val="107000"/>
              </a:lnSpc>
              <a:buFont typeface="Courier New" panose="02070309020205020404" pitchFamily="49" charset="0"/>
              <a:buChar char="o"/>
            </a:pPr>
            <a:r>
              <a:rPr lang="en-GB" sz="1200" dirty="0">
                <a:effectLst/>
                <a:latin typeface="Arial" panose="020B0604020202020204" pitchFamily="34" charset="0"/>
                <a:ea typeface="Calibri" panose="020F0502020204030204" pitchFamily="34" charset="0"/>
              </a:rPr>
              <a:t>It’s easy to see where the majority of the dots are.</a:t>
            </a:r>
          </a:p>
          <a:p>
            <a:pPr marL="285750" lvl="0" indent="-285750">
              <a:lnSpc>
                <a:spcPct val="107000"/>
              </a:lnSpc>
              <a:spcAft>
                <a:spcPts val="800"/>
              </a:spcAft>
              <a:buFont typeface="Courier New" panose="02070309020205020404" pitchFamily="49" charset="0"/>
              <a:buChar char="o"/>
            </a:pPr>
            <a:r>
              <a:rPr lang="en-GB" sz="1200" dirty="0">
                <a:effectLst/>
                <a:latin typeface="Arial" panose="020B0604020202020204" pitchFamily="34" charset="0"/>
                <a:ea typeface="Calibri" panose="020F0502020204030204" pitchFamily="34" charset="0"/>
              </a:rPr>
              <a:t>For larger data sets (this has 16,071 points split across four categories) it’s difficult to interpret. A small proportion of dots is still a lot of dots!</a:t>
            </a:r>
          </a:p>
          <a:p>
            <a:endParaRPr lang="en-GB" dirty="0"/>
          </a:p>
        </p:txBody>
      </p:sp>
      <p:sp>
        <p:nvSpPr>
          <p:cNvPr id="4" name="Slide Number Placeholder 3"/>
          <p:cNvSpPr>
            <a:spLocks noGrp="1"/>
          </p:cNvSpPr>
          <p:nvPr>
            <p:ph type="sldNum" sz="quarter" idx="5"/>
          </p:nvPr>
        </p:nvSpPr>
        <p:spPr/>
        <p:txBody>
          <a:bodyPr/>
          <a:lstStyle/>
          <a:p>
            <a:fld id="{88CE3062-43F0-4793-B76B-895291533BE7}" type="slidenum">
              <a:rPr lang="en-GB" smtClean="0"/>
              <a:t>17</a:t>
            </a:fld>
            <a:endParaRPr lang="en-GB"/>
          </a:p>
        </p:txBody>
      </p:sp>
    </p:spTree>
    <p:extLst>
      <p:ext uri="{BB962C8B-B14F-4D97-AF65-F5344CB8AC3E}">
        <p14:creationId xmlns:p14="http://schemas.microsoft.com/office/powerpoint/2010/main" val="1356181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lnSpc>
                <a:spcPct val="107000"/>
              </a:lnSpc>
              <a:buFont typeface="Courier New" panose="02070309020205020404" pitchFamily="49" charset="0"/>
              <a:buChar char="o"/>
            </a:pPr>
            <a:r>
              <a:rPr lang="en-GB" sz="1800" dirty="0">
                <a:effectLst/>
                <a:latin typeface="Arial" panose="020B0604020202020204" pitchFamily="34" charset="0"/>
                <a:ea typeface="Calibri" panose="020F0502020204030204" pitchFamily="34" charset="0"/>
              </a:rPr>
              <a:t>The bars for 5 and above are all higher for spring.</a:t>
            </a:r>
          </a:p>
          <a:p>
            <a:pPr marL="285750" lvl="0" indent="-285750">
              <a:lnSpc>
                <a:spcPct val="107000"/>
              </a:lnSpc>
              <a:buFont typeface="Courier New" panose="02070309020205020404" pitchFamily="49" charset="0"/>
              <a:buChar char="o"/>
            </a:pPr>
            <a:r>
              <a:rPr lang="en-GB" sz="1800" dirty="0">
                <a:effectLst/>
                <a:latin typeface="Arial" panose="020B0604020202020204" pitchFamily="34" charset="0"/>
                <a:ea typeface="Calibri" panose="020F0502020204030204" pitchFamily="34" charset="0"/>
              </a:rPr>
              <a:t>You can use the histogram to compare the amount of data in each group (it’s approximately the same as total area is the same).</a:t>
            </a:r>
          </a:p>
          <a:p>
            <a:pPr marL="285750" lvl="0" indent="-285750">
              <a:lnSpc>
                <a:spcPct val="107000"/>
              </a:lnSpc>
              <a:spcAft>
                <a:spcPts val="800"/>
              </a:spcAft>
              <a:buFont typeface="Courier New" panose="02070309020205020404" pitchFamily="49" charset="0"/>
              <a:buChar char="o"/>
            </a:pPr>
            <a:r>
              <a:rPr lang="en-GB" sz="1800" dirty="0">
                <a:effectLst/>
                <a:latin typeface="Arial" panose="020B0604020202020204" pitchFamily="34" charset="0"/>
                <a:ea typeface="Calibri" panose="020F0502020204030204" pitchFamily="34" charset="0"/>
              </a:rPr>
              <a:t>You can’t read averages directly from histograms. They can look very different for different interval widths: you can’t tell the other three seasons apart with the minimum interval at 0-5. </a:t>
            </a:r>
          </a:p>
        </p:txBody>
      </p:sp>
      <p:sp>
        <p:nvSpPr>
          <p:cNvPr id="4" name="Slide Number Placeholder 3"/>
          <p:cNvSpPr>
            <a:spLocks noGrp="1"/>
          </p:cNvSpPr>
          <p:nvPr>
            <p:ph type="sldNum" sz="quarter" idx="5"/>
          </p:nvPr>
        </p:nvSpPr>
        <p:spPr/>
        <p:txBody>
          <a:bodyPr/>
          <a:lstStyle/>
          <a:p>
            <a:fld id="{88CE3062-43F0-4793-B76B-895291533BE7}" type="slidenum">
              <a:rPr lang="en-GB" smtClean="0"/>
              <a:t>18</a:t>
            </a:fld>
            <a:endParaRPr lang="en-GB"/>
          </a:p>
        </p:txBody>
      </p:sp>
    </p:spTree>
    <p:extLst>
      <p:ext uri="{BB962C8B-B14F-4D97-AF65-F5344CB8AC3E}">
        <p14:creationId xmlns:p14="http://schemas.microsoft.com/office/powerpoint/2010/main" val="1342182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lnSpc>
                <a:spcPct val="107000"/>
              </a:lnSpc>
              <a:buFont typeface="Courier New" panose="02070309020205020404" pitchFamily="49" charset="0"/>
              <a:buChar char="o"/>
            </a:pPr>
            <a:r>
              <a:rPr lang="en-GB" sz="1800" dirty="0">
                <a:effectLst/>
                <a:latin typeface="Arial" panose="020B0604020202020204" pitchFamily="34" charset="0"/>
                <a:ea typeface="Calibri" panose="020F0502020204030204" pitchFamily="34" charset="0"/>
              </a:rPr>
              <a:t>How are these similar and how are they different to histograms?</a:t>
            </a:r>
          </a:p>
          <a:p>
            <a:pPr marL="285750" lvl="0" indent="-285750">
              <a:lnSpc>
                <a:spcPct val="107000"/>
              </a:lnSpc>
              <a:spcAft>
                <a:spcPts val="800"/>
              </a:spcAft>
              <a:buFont typeface="Courier New" panose="02070309020205020404" pitchFamily="49" charset="0"/>
              <a:buChar char="o"/>
            </a:pPr>
            <a:r>
              <a:rPr lang="en-GB" sz="1800" dirty="0">
                <a:effectLst/>
                <a:latin typeface="Arial" panose="020B0604020202020204" pitchFamily="34" charset="0"/>
                <a:ea typeface="Calibri" panose="020F0502020204030204" pitchFamily="34" charset="0"/>
              </a:rPr>
              <a:t>What features show that the ozone hole area is mainly observable in the spring?</a:t>
            </a:r>
          </a:p>
          <a:p>
            <a:endParaRPr lang="en-GB" dirty="0"/>
          </a:p>
        </p:txBody>
      </p:sp>
      <p:sp>
        <p:nvSpPr>
          <p:cNvPr id="4" name="Slide Number Placeholder 3"/>
          <p:cNvSpPr>
            <a:spLocks noGrp="1"/>
          </p:cNvSpPr>
          <p:nvPr>
            <p:ph type="sldNum" sz="quarter" idx="5"/>
          </p:nvPr>
        </p:nvSpPr>
        <p:spPr/>
        <p:txBody>
          <a:bodyPr/>
          <a:lstStyle/>
          <a:p>
            <a:fld id="{88CE3062-43F0-4793-B76B-895291533BE7}" type="slidenum">
              <a:rPr lang="en-GB" smtClean="0"/>
              <a:t>19</a:t>
            </a:fld>
            <a:endParaRPr lang="en-GB"/>
          </a:p>
        </p:txBody>
      </p:sp>
    </p:spTree>
    <p:extLst>
      <p:ext uri="{BB962C8B-B14F-4D97-AF65-F5344CB8AC3E}">
        <p14:creationId xmlns:p14="http://schemas.microsoft.com/office/powerpoint/2010/main" val="3649387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rPr>
              <a:t>For completeness two further diagrams are given: frequency polygons and cumulative frequency. You can discuss these with students too or skip these and move on to the next section.</a:t>
            </a:r>
          </a:p>
        </p:txBody>
      </p:sp>
      <p:sp>
        <p:nvSpPr>
          <p:cNvPr id="4" name="Slide Number Placeholder 3"/>
          <p:cNvSpPr>
            <a:spLocks noGrp="1"/>
          </p:cNvSpPr>
          <p:nvPr>
            <p:ph type="sldNum" sz="quarter" idx="5"/>
          </p:nvPr>
        </p:nvSpPr>
        <p:spPr/>
        <p:txBody>
          <a:bodyPr/>
          <a:lstStyle/>
          <a:p>
            <a:fld id="{88CE3062-43F0-4793-B76B-895291533BE7}" type="slidenum">
              <a:rPr lang="en-GB" smtClean="0"/>
              <a:t>20</a:t>
            </a:fld>
            <a:endParaRPr lang="en-GB"/>
          </a:p>
        </p:txBody>
      </p:sp>
    </p:spTree>
    <p:extLst>
      <p:ext uri="{BB962C8B-B14F-4D97-AF65-F5344CB8AC3E}">
        <p14:creationId xmlns:p14="http://schemas.microsoft.com/office/powerpoint/2010/main" val="3259792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Is it obvious that the ozone hole appears in the spring?</a:t>
            </a:r>
          </a:p>
          <a:p>
            <a:pPr marL="171450" indent="-171450">
              <a:buFontTx/>
              <a:buChar char="-"/>
            </a:pPr>
            <a:r>
              <a:rPr lang="en-US" dirty="0"/>
              <a:t>Can you see any way in which this diagram might be misleading?</a:t>
            </a:r>
            <a:endParaRPr lang="en-GB" dirty="0"/>
          </a:p>
        </p:txBody>
      </p:sp>
      <p:sp>
        <p:nvSpPr>
          <p:cNvPr id="4" name="Slide Number Placeholder 3"/>
          <p:cNvSpPr>
            <a:spLocks noGrp="1"/>
          </p:cNvSpPr>
          <p:nvPr>
            <p:ph type="sldNum" sz="quarter" idx="5"/>
          </p:nvPr>
        </p:nvSpPr>
        <p:spPr/>
        <p:txBody>
          <a:bodyPr/>
          <a:lstStyle/>
          <a:p>
            <a:fld id="{88CE3062-43F0-4793-B76B-895291533BE7}" type="slidenum">
              <a:rPr lang="en-GB" smtClean="0"/>
              <a:t>21</a:t>
            </a:fld>
            <a:endParaRPr lang="en-GB"/>
          </a:p>
        </p:txBody>
      </p:sp>
    </p:spTree>
    <p:extLst>
      <p:ext uri="{BB962C8B-B14F-4D97-AF65-F5344CB8AC3E}">
        <p14:creationId xmlns:p14="http://schemas.microsoft.com/office/powerpoint/2010/main" val="3860754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Is this more useful than plotting the histograms separately?</a:t>
            </a:r>
          </a:p>
          <a:p>
            <a:pPr marL="171450" indent="-171450">
              <a:buFontTx/>
              <a:buChar char="-"/>
            </a:pPr>
            <a:r>
              <a:rPr lang="en-US" dirty="0"/>
              <a:t>Can you see any problems representing the data in this way?</a:t>
            </a:r>
            <a:endParaRPr lang="en-GB"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What might happen if we changed the bin width? Would you find most of the frequency in 3 of the seasons to be even closer to 0? Does this give the wrong impression of the data?</a:t>
            </a:r>
          </a:p>
          <a:p>
            <a:pPr marL="171450" indent="-171450">
              <a:buFontTx/>
              <a:buChar char="-"/>
            </a:pPr>
            <a:endParaRPr lang="en-GB" dirty="0"/>
          </a:p>
          <a:p>
            <a:endParaRPr lang="en-GB" dirty="0"/>
          </a:p>
        </p:txBody>
      </p:sp>
      <p:sp>
        <p:nvSpPr>
          <p:cNvPr id="4" name="Slide Number Placeholder 3"/>
          <p:cNvSpPr>
            <a:spLocks noGrp="1"/>
          </p:cNvSpPr>
          <p:nvPr>
            <p:ph type="sldNum" sz="quarter" idx="5"/>
          </p:nvPr>
        </p:nvSpPr>
        <p:spPr/>
        <p:txBody>
          <a:bodyPr/>
          <a:lstStyle/>
          <a:p>
            <a:fld id="{88CE3062-43F0-4793-B76B-895291533BE7}" type="slidenum">
              <a:rPr lang="en-GB" smtClean="0"/>
              <a:t>22</a:t>
            </a:fld>
            <a:endParaRPr lang="en-GB"/>
          </a:p>
        </p:txBody>
      </p:sp>
    </p:spTree>
    <p:extLst>
      <p:ext uri="{BB962C8B-B14F-4D97-AF65-F5344CB8AC3E}">
        <p14:creationId xmlns:p14="http://schemas.microsoft.com/office/powerpoint/2010/main" val="2158586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rPr>
              <a:t>Discuss how the Southern hemisphere spring is where to focus your attention. The diagrams on the slides show the hole in the ozone layer for spring months (September, October, November), grouped by decade.</a:t>
            </a:r>
          </a:p>
        </p:txBody>
      </p:sp>
      <p:sp>
        <p:nvSpPr>
          <p:cNvPr id="4" name="Slide Number Placeholder 3"/>
          <p:cNvSpPr>
            <a:spLocks noGrp="1"/>
          </p:cNvSpPr>
          <p:nvPr>
            <p:ph type="sldNum" sz="quarter" idx="5"/>
          </p:nvPr>
        </p:nvSpPr>
        <p:spPr/>
        <p:txBody>
          <a:bodyPr/>
          <a:lstStyle/>
          <a:p>
            <a:fld id="{88CE3062-43F0-4793-B76B-895291533BE7}" type="slidenum">
              <a:rPr lang="en-GB" smtClean="0"/>
              <a:t>23</a:t>
            </a:fld>
            <a:endParaRPr lang="en-GB"/>
          </a:p>
        </p:txBody>
      </p:sp>
    </p:spTree>
    <p:extLst>
      <p:ext uri="{BB962C8B-B14F-4D97-AF65-F5344CB8AC3E}">
        <p14:creationId xmlns:p14="http://schemas.microsoft.com/office/powerpoint/2010/main" val="138050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8CE3062-43F0-4793-B76B-895291533BE7}" type="slidenum">
              <a:rPr lang="en-GB" smtClean="0"/>
              <a:t>24</a:t>
            </a:fld>
            <a:endParaRPr lang="en-GB"/>
          </a:p>
        </p:txBody>
      </p:sp>
    </p:spTree>
    <p:extLst>
      <p:ext uri="{BB962C8B-B14F-4D97-AF65-F5344CB8AC3E}">
        <p14:creationId xmlns:p14="http://schemas.microsoft.com/office/powerpoint/2010/main" val="2967311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Discuss the following questions:</a:t>
            </a:r>
          </a:p>
          <a:p>
            <a:pPr marL="346075" lvl="0" indent="-346075">
              <a:buFont typeface="Arial" panose="020B0604020202020204" pitchFamily="34" charset="0"/>
              <a:buChar char="•"/>
            </a:pPr>
            <a:r>
              <a:rPr lang="en-US" dirty="0"/>
              <a:t>Which of the following diagrams will be the most useful?</a:t>
            </a:r>
          </a:p>
          <a:p>
            <a:pPr marL="346075" lvl="0" indent="-346075">
              <a:buFont typeface="Arial" panose="020B0604020202020204" pitchFamily="34" charset="0"/>
              <a:buChar char="•"/>
            </a:pPr>
            <a:r>
              <a:rPr lang="en-US" dirty="0"/>
              <a:t>What features of the diagrams show a reduction in the size of the hole from 1990 through to 2019?</a:t>
            </a:r>
          </a:p>
          <a:p>
            <a:pPr marL="346075" lvl="0" indent="-346075">
              <a:buFont typeface="Arial" panose="020B0604020202020204" pitchFamily="34" charset="0"/>
              <a:buChar char="•"/>
            </a:pPr>
            <a:r>
              <a:rPr lang="en-US" dirty="0"/>
              <a:t>Scientists believe that the hole is still reducing but that there is not enough data yet from 2020s to confirm this. What features of the diagrams show that there is less data from the 2020s?</a:t>
            </a:r>
          </a:p>
          <a:p>
            <a:pPr marL="346075" lvl="0" indent="-346075">
              <a:buFont typeface="Arial" panose="020B0604020202020204" pitchFamily="34" charset="0"/>
              <a:buChar char="•"/>
            </a:pPr>
            <a:r>
              <a:rPr lang="en-US" dirty="0"/>
              <a:t>Which diagrams do you find the most useful and which diagrams do you find the least useful?</a:t>
            </a:r>
          </a:p>
          <a:p>
            <a:endParaRPr lang="en-GB" dirty="0"/>
          </a:p>
        </p:txBody>
      </p:sp>
      <p:sp>
        <p:nvSpPr>
          <p:cNvPr id="4" name="Slide Number Placeholder 3"/>
          <p:cNvSpPr>
            <a:spLocks noGrp="1"/>
          </p:cNvSpPr>
          <p:nvPr>
            <p:ph type="sldNum" sz="quarter" idx="5"/>
          </p:nvPr>
        </p:nvSpPr>
        <p:spPr/>
        <p:txBody>
          <a:bodyPr/>
          <a:lstStyle/>
          <a:p>
            <a:fld id="{88CE3062-43F0-4793-B76B-895291533BE7}" type="slidenum">
              <a:rPr lang="en-GB" smtClean="0"/>
              <a:t>25</a:t>
            </a:fld>
            <a:endParaRPr lang="en-GB"/>
          </a:p>
        </p:txBody>
      </p:sp>
    </p:spTree>
    <p:extLst>
      <p:ext uri="{BB962C8B-B14F-4D97-AF65-F5344CB8AC3E}">
        <p14:creationId xmlns:p14="http://schemas.microsoft.com/office/powerpoint/2010/main" val="1913990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t>In this lesson students will: </a:t>
            </a:r>
          </a:p>
          <a:p>
            <a:pPr marL="342900" lvl="0" indent="-342900">
              <a:buFont typeface="Symbol" panose="05050102010706020507" pitchFamily="18" charset="2"/>
              <a:buChar char=""/>
            </a:pPr>
            <a:r>
              <a:rPr lang="en-GB" sz="1800" dirty="0">
                <a:effectLst/>
                <a:latin typeface="Arial" panose="020B0604020202020204" pitchFamily="34" charset="0"/>
                <a:ea typeface="Calibri" panose="020F0502020204030204" pitchFamily="34" charset="0"/>
              </a:rPr>
              <a:t>Use different diagrams to explore how the size of the ozone hole varies over different seasons and different decades.</a:t>
            </a:r>
          </a:p>
          <a:p>
            <a:pPr marL="342900" lvl="0" indent="-342900">
              <a:spcAft>
                <a:spcPts val="800"/>
              </a:spcAft>
              <a:buFont typeface="Symbol" panose="05050102010706020507" pitchFamily="18" charset="2"/>
              <a:buChar char=""/>
            </a:pPr>
            <a:r>
              <a:rPr lang="en-GB" sz="1800" dirty="0">
                <a:effectLst/>
                <a:latin typeface="Arial" panose="020B0604020202020204" pitchFamily="34" charset="0"/>
                <a:ea typeface="Calibri" panose="020F0502020204030204" pitchFamily="34" charset="0"/>
              </a:rPr>
              <a:t>Consider which diagrams are the most and least useful.</a:t>
            </a:r>
          </a:p>
          <a:p>
            <a:pPr marL="0" indent="0">
              <a:buNone/>
            </a:pPr>
            <a:endParaRPr lang="en-GB" sz="1200" dirty="0"/>
          </a:p>
        </p:txBody>
      </p:sp>
      <p:sp>
        <p:nvSpPr>
          <p:cNvPr id="4" name="Slide Number Placeholder 3"/>
          <p:cNvSpPr>
            <a:spLocks noGrp="1"/>
          </p:cNvSpPr>
          <p:nvPr>
            <p:ph type="sldNum" sz="quarter" idx="5"/>
          </p:nvPr>
        </p:nvSpPr>
        <p:spPr/>
        <p:txBody>
          <a:bodyPr/>
          <a:lstStyle/>
          <a:p>
            <a:fld id="{88CE3062-43F0-4793-B76B-895291533BE7}" type="slidenum">
              <a:rPr lang="en-GB" smtClean="0"/>
              <a:t>5</a:t>
            </a:fld>
            <a:endParaRPr lang="en-GB" dirty="0"/>
          </a:p>
        </p:txBody>
      </p:sp>
    </p:spTree>
    <p:extLst>
      <p:ext uri="{BB962C8B-B14F-4D97-AF65-F5344CB8AC3E}">
        <p14:creationId xmlns:p14="http://schemas.microsoft.com/office/powerpoint/2010/main" val="3857780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What does this diagram show about the size of the ozone hole over time?</a:t>
            </a:r>
          </a:p>
          <a:p>
            <a:pPr marL="171450" indent="-171450">
              <a:buFontTx/>
              <a:buChar char="-"/>
            </a:pPr>
            <a:r>
              <a:rPr lang="en-US" dirty="0"/>
              <a:t>Why might the data from 2020-2023 be misleading?</a:t>
            </a:r>
          </a:p>
          <a:p>
            <a:pPr marL="171450" indent="-171450">
              <a:buFontTx/>
              <a:buChar char="-"/>
            </a:pPr>
            <a:r>
              <a:rPr lang="en-US" dirty="0"/>
              <a:t>What other types of diagram might be useful to view the change in the ozone hole over time?</a:t>
            </a:r>
            <a:endParaRPr lang="en-GB" dirty="0"/>
          </a:p>
        </p:txBody>
      </p:sp>
      <p:sp>
        <p:nvSpPr>
          <p:cNvPr id="4" name="Slide Number Placeholder 3"/>
          <p:cNvSpPr>
            <a:spLocks noGrp="1"/>
          </p:cNvSpPr>
          <p:nvPr>
            <p:ph type="sldNum" sz="quarter" idx="5"/>
          </p:nvPr>
        </p:nvSpPr>
        <p:spPr/>
        <p:txBody>
          <a:bodyPr/>
          <a:lstStyle/>
          <a:p>
            <a:fld id="{88CE3062-43F0-4793-B76B-895291533BE7}" type="slidenum">
              <a:rPr lang="en-GB" smtClean="0"/>
              <a:t>26</a:t>
            </a:fld>
            <a:endParaRPr lang="en-GB"/>
          </a:p>
        </p:txBody>
      </p:sp>
    </p:spTree>
    <p:extLst>
      <p:ext uri="{BB962C8B-B14F-4D97-AF65-F5344CB8AC3E}">
        <p14:creationId xmlns:p14="http://schemas.microsoft.com/office/powerpoint/2010/main" val="15318956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8CE3062-43F0-4793-B76B-895291533BE7}" type="slidenum">
              <a:rPr lang="en-GB" smtClean="0"/>
              <a:t>28</a:t>
            </a:fld>
            <a:endParaRPr lang="en-GB"/>
          </a:p>
        </p:txBody>
      </p:sp>
    </p:spTree>
    <p:extLst>
      <p:ext uri="{BB962C8B-B14F-4D97-AF65-F5344CB8AC3E}">
        <p14:creationId xmlns:p14="http://schemas.microsoft.com/office/powerpoint/2010/main" val="21395152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8CE3062-43F0-4793-B76B-895291533BE7}" type="slidenum">
              <a:rPr lang="en-GB" smtClean="0"/>
              <a:t>34</a:t>
            </a:fld>
            <a:endParaRPr lang="en-GB"/>
          </a:p>
        </p:txBody>
      </p:sp>
    </p:spTree>
    <p:extLst>
      <p:ext uri="{BB962C8B-B14F-4D97-AF65-F5344CB8AC3E}">
        <p14:creationId xmlns:p14="http://schemas.microsoft.com/office/powerpoint/2010/main" val="553294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Courier New" panose="02070309020205020404" pitchFamily="49" charset="0"/>
              <a:buNone/>
            </a:pPr>
            <a:r>
              <a:rPr lang="en-GB" sz="1100" kern="100" dirty="0">
                <a:effectLst/>
                <a:latin typeface="Aptos" panose="020B0004020202020204" pitchFamily="34" charset="0"/>
                <a:ea typeface="Aptos" panose="020B0004020202020204" pitchFamily="34" charset="0"/>
                <a:cs typeface="Aptos" panose="020B0004020202020204" pitchFamily="34" charset="0"/>
              </a:rPr>
              <a:t>Introduce the importance of understanding a context when solving a statistical problem. This is essential to:</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lvl="0" indent="-228600">
              <a:lnSpc>
                <a:spcPct val="107000"/>
              </a:lnSpc>
              <a:buFont typeface="Wingdings" panose="05000000000000000000" pitchFamily="2" charset="2"/>
              <a:buChar char=""/>
            </a:pPr>
            <a:r>
              <a:rPr lang="en-GB" sz="1100" kern="100" dirty="0">
                <a:effectLst/>
                <a:latin typeface="Aptos" panose="020B0004020202020204" pitchFamily="34" charset="0"/>
                <a:ea typeface="Aptos" panose="020B0004020202020204" pitchFamily="34" charset="0"/>
                <a:cs typeface="Aptos" panose="020B0004020202020204" pitchFamily="34" charset="0"/>
              </a:rPr>
              <a:t>Clean the data. For example, a value of -1 for temperature in °C is appropriate but -1 for rainfall in mm isn’t. </a:t>
            </a:r>
            <a:endParaRPr lang="en-GB" sz="1100" kern="100" dirty="0">
              <a:effectLst/>
              <a:latin typeface="Aptos" panose="020B0004020202020204" pitchFamily="34" charset="0"/>
              <a:ea typeface="Aptos" panose="020B0004020202020204" pitchFamily="34" charset="0"/>
              <a:cs typeface="Arial" panose="020B0604020202020204" pitchFamily="34" charset="0"/>
            </a:endParaRPr>
          </a:p>
          <a:p>
            <a:pPr marL="228600" lvl="0" indent="-228600">
              <a:lnSpc>
                <a:spcPct val="107000"/>
              </a:lnSpc>
              <a:buFont typeface="Wingdings" panose="05000000000000000000" pitchFamily="2" charset="2"/>
              <a:buChar char=""/>
            </a:pPr>
            <a:r>
              <a:rPr lang="en-GB" sz="1100" kern="100" dirty="0">
                <a:effectLst/>
                <a:latin typeface="Aptos" panose="020B0004020202020204" pitchFamily="34" charset="0"/>
                <a:ea typeface="Aptos" panose="020B0004020202020204" pitchFamily="34" charset="0"/>
                <a:cs typeface="Aptos" panose="020B0004020202020204" pitchFamily="34" charset="0"/>
              </a:rPr>
              <a:t>Choose appropriate statistics (such as averages) and charts to analyse the data.</a:t>
            </a:r>
            <a:endParaRPr lang="en-GB" sz="1100" kern="100" dirty="0">
              <a:effectLst/>
              <a:latin typeface="Aptos" panose="020B0004020202020204" pitchFamily="34" charset="0"/>
              <a:ea typeface="Aptos" panose="020B0004020202020204" pitchFamily="34" charset="0"/>
              <a:cs typeface="Arial" panose="020B0604020202020204" pitchFamily="34" charset="0"/>
            </a:endParaRPr>
          </a:p>
          <a:p>
            <a:pPr marL="228600" lvl="0" indent="-228600">
              <a:lnSpc>
                <a:spcPct val="107000"/>
              </a:lnSpc>
              <a:spcAft>
                <a:spcPts val="800"/>
              </a:spcAft>
              <a:buFont typeface="Wingdings" panose="05000000000000000000" pitchFamily="2" charset="2"/>
              <a:buChar char=""/>
            </a:pPr>
            <a:r>
              <a:rPr lang="en-GB" sz="1100" kern="100" dirty="0">
                <a:effectLst/>
                <a:latin typeface="Aptos" panose="020B0004020202020204" pitchFamily="34" charset="0"/>
                <a:ea typeface="Aptos" panose="020B0004020202020204" pitchFamily="34" charset="0"/>
                <a:cs typeface="Aptos" panose="020B0004020202020204" pitchFamily="34" charset="0"/>
              </a:rPr>
              <a:t>Interpret the result: i.e. give a meaningful answer to a question.</a:t>
            </a:r>
          </a:p>
          <a:p>
            <a:pPr marL="0" lvl="0" indent="0">
              <a:lnSpc>
                <a:spcPct val="107000"/>
              </a:lnSpc>
              <a:spcAft>
                <a:spcPts val="800"/>
              </a:spcAft>
              <a:buFont typeface="Wingdings" panose="05000000000000000000" pitchFamily="2" charset="2"/>
              <a:buNone/>
            </a:pPr>
            <a:r>
              <a:rPr lang="en-GB" sz="1100" kern="100" dirty="0">
                <a:effectLst/>
                <a:latin typeface="Aptos" panose="020B0004020202020204" pitchFamily="34" charset="0"/>
                <a:ea typeface="Aptos" panose="020B0004020202020204" pitchFamily="34" charset="0"/>
                <a:cs typeface="Arial" panose="020B0604020202020204" pitchFamily="34" charset="0"/>
              </a:rPr>
              <a:t>The following slides explain the context and give some further information.</a:t>
            </a:r>
          </a:p>
          <a:p>
            <a:endParaRPr lang="en-GB" dirty="0"/>
          </a:p>
        </p:txBody>
      </p:sp>
      <p:sp>
        <p:nvSpPr>
          <p:cNvPr id="4" name="Slide Number Placeholder 3"/>
          <p:cNvSpPr>
            <a:spLocks noGrp="1"/>
          </p:cNvSpPr>
          <p:nvPr>
            <p:ph type="sldNum" sz="quarter" idx="5"/>
          </p:nvPr>
        </p:nvSpPr>
        <p:spPr/>
        <p:txBody>
          <a:bodyPr/>
          <a:lstStyle/>
          <a:p>
            <a:fld id="{88CE3062-43F0-4793-B76B-895291533BE7}" type="slidenum">
              <a:rPr lang="en-GB" smtClean="0"/>
              <a:t>7</a:t>
            </a:fld>
            <a:endParaRPr lang="en-GB"/>
          </a:p>
        </p:txBody>
      </p:sp>
    </p:spTree>
    <p:extLst>
      <p:ext uri="{BB962C8B-B14F-4D97-AF65-F5344CB8AC3E}">
        <p14:creationId xmlns:p14="http://schemas.microsoft.com/office/powerpoint/2010/main" val="2599445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a:t>This series of lessons is designed to let you explore features of the ozone layer and the ozone hole using real data.</a:t>
            </a:r>
          </a:p>
          <a:p>
            <a:pPr marL="171450" indent="-171450">
              <a:buFont typeface="Arial" panose="020B0604020202020204" pitchFamily="34" charset="0"/>
              <a:buChar char="•"/>
            </a:pPr>
            <a:r>
              <a:rPr lang="en-GB" sz="1200"/>
              <a:t>The data has been collected by scientists working for the European Space Agency (ESA) on a project called Copernicus.</a:t>
            </a:r>
          </a:p>
          <a:p>
            <a:pPr marL="171450" indent="-171450">
              <a:buFont typeface="Arial" panose="020B0604020202020204" pitchFamily="34" charset="0"/>
              <a:buChar char="•"/>
            </a:pPr>
            <a:r>
              <a:rPr lang="en-GB" sz="1200"/>
              <a:t>Satellites coordinated by ESA observe the Earth and informs the management of the environment amongst other things.</a:t>
            </a:r>
          </a:p>
          <a:p>
            <a:endParaRPr lang="en-GB"/>
          </a:p>
        </p:txBody>
      </p:sp>
      <p:sp>
        <p:nvSpPr>
          <p:cNvPr id="4" name="Slide Number Placeholder 3"/>
          <p:cNvSpPr>
            <a:spLocks noGrp="1"/>
          </p:cNvSpPr>
          <p:nvPr>
            <p:ph type="sldNum" sz="quarter" idx="5"/>
          </p:nvPr>
        </p:nvSpPr>
        <p:spPr/>
        <p:txBody>
          <a:bodyPr/>
          <a:lstStyle/>
          <a:p>
            <a:fld id="{88CE3062-43F0-4793-B76B-895291533BE7}" type="slidenum">
              <a:rPr lang="en-GB" smtClean="0"/>
              <a:t>8</a:t>
            </a:fld>
            <a:endParaRPr lang="en-GB"/>
          </a:p>
        </p:txBody>
      </p:sp>
    </p:spTree>
    <p:extLst>
      <p:ext uri="{BB962C8B-B14F-4D97-AF65-F5344CB8AC3E}">
        <p14:creationId xmlns:p14="http://schemas.microsoft.com/office/powerpoint/2010/main" val="2577246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https://www.flickr.com/photos/felton-nyc/50768574522</a:t>
            </a:r>
          </a:p>
        </p:txBody>
      </p:sp>
      <p:sp>
        <p:nvSpPr>
          <p:cNvPr id="4" name="Slide Number Placeholder 3"/>
          <p:cNvSpPr>
            <a:spLocks noGrp="1"/>
          </p:cNvSpPr>
          <p:nvPr>
            <p:ph type="sldNum" sz="quarter" idx="5"/>
          </p:nvPr>
        </p:nvSpPr>
        <p:spPr/>
        <p:txBody>
          <a:bodyPr/>
          <a:lstStyle/>
          <a:p>
            <a:fld id="{88CE3062-43F0-4793-B76B-895291533BE7}" type="slidenum">
              <a:rPr lang="en-GB" smtClean="0"/>
              <a:t>9</a:t>
            </a:fld>
            <a:endParaRPr lang="en-GB"/>
          </a:p>
        </p:txBody>
      </p:sp>
    </p:spTree>
    <p:extLst>
      <p:ext uri="{BB962C8B-B14F-4D97-AF65-F5344CB8AC3E}">
        <p14:creationId xmlns:p14="http://schemas.microsoft.com/office/powerpoint/2010/main" val="993555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https://commons.wikimedia.org/wiki/File:Ozone_Hole_2015.jpg</a:t>
            </a:r>
          </a:p>
        </p:txBody>
      </p:sp>
      <p:sp>
        <p:nvSpPr>
          <p:cNvPr id="4" name="Slide Number Placeholder 3"/>
          <p:cNvSpPr>
            <a:spLocks noGrp="1"/>
          </p:cNvSpPr>
          <p:nvPr>
            <p:ph type="sldNum" sz="quarter" idx="5"/>
          </p:nvPr>
        </p:nvSpPr>
        <p:spPr/>
        <p:txBody>
          <a:bodyPr/>
          <a:lstStyle/>
          <a:p>
            <a:fld id="{88CE3062-43F0-4793-B76B-895291533BE7}" type="slidenum">
              <a:rPr lang="en-GB" smtClean="0"/>
              <a:t>10</a:t>
            </a:fld>
            <a:endParaRPr lang="en-GB"/>
          </a:p>
        </p:txBody>
      </p:sp>
    </p:spTree>
    <p:extLst>
      <p:ext uri="{BB962C8B-B14F-4D97-AF65-F5344CB8AC3E}">
        <p14:creationId xmlns:p14="http://schemas.microsoft.com/office/powerpoint/2010/main" val="3429835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effectLst/>
                <a:latin typeface="Arial" panose="020B0604020202020204" pitchFamily="34" charset="0"/>
                <a:ea typeface="Calibri" panose="020F0502020204030204" pitchFamily="34" charset="0"/>
              </a:rPr>
              <a:t>NB the seasons are defined by southern hemisphere month, not solstices/equinoxes</a:t>
            </a:r>
            <a:endParaRPr lang="en-GB"/>
          </a:p>
        </p:txBody>
      </p:sp>
      <p:sp>
        <p:nvSpPr>
          <p:cNvPr id="4" name="Slide Number Placeholder 3"/>
          <p:cNvSpPr>
            <a:spLocks noGrp="1"/>
          </p:cNvSpPr>
          <p:nvPr>
            <p:ph type="sldNum" sz="quarter" idx="5"/>
          </p:nvPr>
        </p:nvSpPr>
        <p:spPr/>
        <p:txBody>
          <a:bodyPr/>
          <a:lstStyle/>
          <a:p>
            <a:fld id="{88CE3062-43F0-4793-B76B-895291533BE7}" type="slidenum">
              <a:rPr lang="en-GB" smtClean="0"/>
              <a:t>12</a:t>
            </a:fld>
            <a:endParaRPr lang="en-GB"/>
          </a:p>
        </p:txBody>
      </p:sp>
    </p:spTree>
    <p:extLst>
      <p:ext uri="{BB962C8B-B14F-4D97-AF65-F5344CB8AC3E}">
        <p14:creationId xmlns:p14="http://schemas.microsoft.com/office/powerpoint/2010/main" val="1469056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8CE3062-43F0-4793-B76B-895291533BE7}" type="slidenum">
              <a:rPr lang="en-GB" smtClean="0"/>
              <a:t>14</a:t>
            </a:fld>
            <a:endParaRPr lang="en-GB"/>
          </a:p>
        </p:txBody>
      </p:sp>
    </p:spTree>
    <p:extLst>
      <p:ext uri="{BB962C8B-B14F-4D97-AF65-F5344CB8AC3E}">
        <p14:creationId xmlns:p14="http://schemas.microsoft.com/office/powerpoint/2010/main" val="1499731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Calibri" panose="020F0502020204030204" pitchFamily="34" charset="0"/>
              </a:rPr>
              <a:t>Students will be shown some charts that demonstrate that the hole in the ozone layer mostly occurs in the southern hemisphere spring. They should think about how useful the diagrams are using these questions.</a:t>
            </a:r>
            <a:endParaRPr lang="en-GB" dirty="0"/>
          </a:p>
        </p:txBody>
      </p:sp>
      <p:sp>
        <p:nvSpPr>
          <p:cNvPr id="4" name="Slide Number Placeholder 3"/>
          <p:cNvSpPr>
            <a:spLocks noGrp="1"/>
          </p:cNvSpPr>
          <p:nvPr>
            <p:ph type="sldNum" sz="quarter" idx="5"/>
          </p:nvPr>
        </p:nvSpPr>
        <p:spPr/>
        <p:txBody>
          <a:bodyPr/>
          <a:lstStyle/>
          <a:p>
            <a:fld id="{88CE3062-43F0-4793-B76B-895291533BE7}" type="slidenum">
              <a:rPr lang="en-GB" smtClean="0"/>
              <a:t>15</a:t>
            </a:fld>
            <a:endParaRPr lang="en-GB"/>
          </a:p>
        </p:txBody>
      </p:sp>
    </p:spTree>
    <p:extLst>
      <p:ext uri="{BB962C8B-B14F-4D97-AF65-F5344CB8AC3E}">
        <p14:creationId xmlns:p14="http://schemas.microsoft.com/office/powerpoint/2010/main" val="39926401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rgbClr val="002147"/>
        </a:solidFill>
        <a:effectLst/>
      </p:bgPr>
    </p:bg>
    <p:spTree>
      <p:nvGrpSpPr>
        <p:cNvPr id="1" name=""/>
        <p:cNvGrpSpPr/>
        <p:nvPr/>
      </p:nvGrpSpPr>
      <p:grpSpPr>
        <a:xfrm>
          <a:off x="0" y="0"/>
          <a:ext cx="0" cy="0"/>
          <a:chOff x="0" y="0"/>
          <a:chExt cx="0" cy="0"/>
        </a:xfrm>
      </p:grpSpPr>
      <p:pic>
        <p:nvPicPr>
          <p:cNvPr id="8" name="Picture 7" descr="Logo, company name&#10;&#10;Description automatically generated">
            <a:extLst>
              <a:ext uri="{FF2B5EF4-FFF2-40B4-BE49-F238E27FC236}">
                <a16:creationId xmlns:a16="http://schemas.microsoft.com/office/drawing/2014/main" id="{51D2FA30-101D-4582-8413-CDD099D88B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6121" y="1596771"/>
            <a:ext cx="4569879" cy="3664458"/>
          </a:xfrm>
          <a:prstGeom prst="rect">
            <a:avLst/>
          </a:prstGeom>
        </p:spPr>
      </p:pic>
      <p:sp>
        <p:nvSpPr>
          <p:cNvPr id="9" name="TextBox 8">
            <a:extLst>
              <a:ext uri="{FF2B5EF4-FFF2-40B4-BE49-F238E27FC236}">
                <a16:creationId xmlns:a16="http://schemas.microsoft.com/office/drawing/2014/main" id="{26966D79-F80E-4A6B-9B11-D28B649409A5}"/>
              </a:ext>
            </a:extLst>
          </p:cNvPr>
          <p:cNvSpPr txBox="1"/>
          <p:nvPr/>
        </p:nvSpPr>
        <p:spPr>
          <a:xfrm>
            <a:off x="6391275" y="2895600"/>
            <a:ext cx="3743325" cy="2554545"/>
          </a:xfrm>
          <a:prstGeom prst="rect">
            <a:avLst/>
          </a:prstGeom>
          <a:noFill/>
        </p:spPr>
        <p:txBody>
          <a:bodyPr wrap="square" rtlCol="0">
            <a:spAutoFit/>
          </a:bodyPr>
          <a:lstStyle/>
          <a:p>
            <a:r>
              <a:rPr lang="en-GB" sz="4000" dirty="0">
                <a:solidFill>
                  <a:srgbClr val="009FDA"/>
                </a:solidFill>
                <a:latin typeface="Rockwell Light" panose="02040303020102020203" pitchFamily="18" charset="0"/>
              </a:rPr>
              <a:t>Over 60 years at the forefront of Mathematics Education </a:t>
            </a:r>
          </a:p>
        </p:txBody>
      </p:sp>
      <p:pic>
        <p:nvPicPr>
          <p:cNvPr id="2" name="Picture 1" descr="Logo, company name&#10;&#10;Description automatically generated">
            <a:extLst>
              <a:ext uri="{FF2B5EF4-FFF2-40B4-BE49-F238E27FC236}">
                <a16:creationId xmlns:a16="http://schemas.microsoft.com/office/drawing/2014/main" id="{CD680285-89E9-A0CF-4B79-E7D23BB357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6121" y="1596771"/>
            <a:ext cx="4569879" cy="3664458"/>
          </a:xfrm>
          <a:prstGeom prst="rect">
            <a:avLst/>
          </a:prstGeom>
        </p:spPr>
      </p:pic>
      <p:sp>
        <p:nvSpPr>
          <p:cNvPr id="3" name="TextBox 2">
            <a:extLst>
              <a:ext uri="{FF2B5EF4-FFF2-40B4-BE49-F238E27FC236}">
                <a16:creationId xmlns:a16="http://schemas.microsoft.com/office/drawing/2014/main" id="{FBA86661-9900-8E5A-786C-404F009390C9}"/>
              </a:ext>
            </a:extLst>
          </p:cNvPr>
          <p:cNvSpPr txBox="1"/>
          <p:nvPr userDrawn="1"/>
        </p:nvSpPr>
        <p:spPr>
          <a:xfrm>
            <a:off x="6391275" y="2895600"/>
            <a:ext cx="3743325" cy="2554545"/>
          </a:xfrm>
          <a:prstGeom prst="rect">
            <a:avLst/>
          </a:prstGeom>
          <a:noFill/>
        </p:spPr>
        <p:txBody>
          <a:bodyPr wrap="square" rtlCol="0">
            <a:spAutoFit/>
          </a:bodyPr>
          <a:lstStyle/>
          <a:p>
            <a:r>
              <a:rPr lang="en-GB" sz="4000" dirty="0">
                <a:solidFill>
                  <a:srgbClr val="009FDA"/>
                </a:solidFill>
                <a:latin typeface="Rockwell Light" panose="02040303020102020203" pitchFamily="18" charset="0"/>
              </a:rPr>
              <a:t>Over 60 years at the forefront of Mathematics Education </a:t>
            </a:r>
          </a:p>
        </p:txBody>
      </p:sp>
    </p:spTree>
    <p:extLst>
      <p:ext uri="{BB962C8B-B14F-4D97-AF65-F5344CB8AC3E}">
        <p14:creationId xmlns:p14="http://schemas.microsoft.com/office/powerpoint/2010/main" val="2541493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5F6E7-C8CC-4584-8FE7-48938D83AB4B}"/>
              </a:ext>
            </a:extLst>
          </p:cNvPr>
          <p:cNvSpPr>
            <a:spLocks noGrp="1"/>
          </p:cNvSpPr>
          <p:nvPr>
            <p:ph type="title"/>
          </p:nvPr>
        </p:nvSpPr>
        <p:spPr>
          <a:xfrm>
            <a:off x="1981200" y="5099051"/>
            <a:ext cx="8286750" cy="635000"/>
          </a:xfrm>
          <a:prstGeom prst="rect">
            <a:avLst/>
          </a:prstGeom>
        </p:spPr>
        <p:txBody>
          <a:bodyPr/>
          <a:lstStyle>
            <a:lvl1pPr>
              <a:defRPr>
                <a:solidFill>
                  <a:srgbClr val="009FDA"/>
                </a:solidFill>
              </a:defRPr>
            </a:lvl1pPr>
          </a:lstStyle>
          <a:p>
            <a:r>
              <a:rPr lang="en-US"/>
              <a:t>Click to edit Master title style</a:t>
            </a:r>
            <a:endParaRPr lang="en-GB" dirty="0"/>
          </a:p>
        </p:txBody>
      </p:sp>
      <p:sp>
        <p:nvSpPr>
          <p:cNvPr id="8" name="Picture Placeholder 7">
            <a:extLst>
              <a:ext uri="{FF2B5EF4-FFF2-40B4-BE49-F238E27FC236}">
                <a16:creationId xmlns:a16="http://schemas.microsoft.com/office/drawing/2014/main" id="{538E2B1F-7DFD-4347-8075-754C1FE12431}"/>
              </a:ext>
            </a:extLst>
          </p:cNvPr>
          <p:cNvSpPr>
            <a:spLocks noGrp="1"/>
          </p:cNvSpPr>
          <p:nvPr>
            <p:ph type="pic" sz="quarter" idx="10"/>
          </p:nvPr>
        </p:nvSpPr>
        <p:spPr>
          <a:xfrm>
            <a:off x="1981200" y="866775"/>
            <a:ext cx="8286750" cy="4076700"/>
          </a:xfrm>
          <a:prstGeom prst="rect">
            <a:avLst/>
          </a:prstGeom>
        </p:spPr>
        <p:txBody>
          <a:bodyPr/>
          <a:lstStyle/>
          <a:p>
            <a:r>
              <a:rPr lang="en-US"/>
              <a:t>Click icon to add picture</a:t>
            </a:r>
            <a:endParaRPr lang="en-GB"/>
          </a:p>
        </p:txBody>
      </p:sp>
      <p:sp>
        <p:nvSpPr>
          <p:cNvPr id="11" name="Text Placeholder 3">
            <a:extLst>
              <a:ext uri="{FF2B5EF4-FFF2-40B4-BE49-F238E27FC236}">
                <a16:creationId xmlns:a16="http://schemas.microsoft.com/office/drawing/2014/main" id="{AE439220-9EAB-4D75-8A80-2A7C6D1F729F}"/>
              </a:ext>
            </a:extLst>
          </p:cNvPr>
          <p:cNvSpPr>
            <a:spLocks noGrp="1"/>
          </p:cNvSpPr>
          <p:nvPr>
            <p:ph type="body" sz="half" idx="2"/>
          </p:nvPr>
        </p:nvSpPr>
        <p:spPr>
          <a:xfrm>
            <a:off x="1981200" y="5810250"/>
            <a:ext cx="8286750" cy="876300"/>
          </a:xfrm>
          <a:prstGeom prst="rect">
            <a:avLst/>
          </a:prstGeom>
        </p:spPr>
        <p:txBody>
          <a:bodyPr/>
          <a:lstStyle>
            <a:lvl1pPr marL="0" indent="0">
              <a:buNone/>
              <a:defRPr sz="1600">
                <a:solidFill>
                  <a:srgbClr val="00214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80752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 Title and verticle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41B3E3-BA9B-408D-B306-F12E63A90B88}"/>
              </a:ext>
            </a:extLst>
          </p:cNvPr>
          <p:cNvSpPr>
            <a:spLocks noGrp="1"/>
          </p:cNvSpPr>
          <p:nvPr>
            <p:ph type="title" orient="vert"/>
          </p:nvPr>
        </p:nvSpPr>
        <p:spPr>
          <a:xfrm>
            <a:off x="352425" y="952500"/>
            <a:ext cx="11477625" cy="669926"/>
          </a:xfrm>
          <a:prstGeom prst="rect">
            <a:avLst/>
          </a:prstGeom>
        </p:spPr>
        <p:txBody>
          <a:bodyPr vert="horz"/>
          <a:lstStyle>
            <a:lvl1pPr>
              <a:defRPr>
                <a:solidFill>
                  <a:srgbClr val="009FDA"/>
                </a:solidFill>
              </a:defRPr>
            </a:lvl1pPr>
          </a:lstStyle>
          <a:p>
            <a:r>
              <a:rPr lang="en-US"/>
              <a:t>Click to edit Master title style</a:t>
            </a:r>
            <a:endParaRPr lang="en-GB" dirty="0"/>
          </a:p>
        </p:txBody>
      </p:sp>
      <p:sp>
        <p:nvSpPr>
          <p:cNvPr id="3" name="Vertical Text Placeholder 2">
            <a:extLst>
              <a:ext uri="{FF2B5EF4-FFF2-40B4-BE49-F238E27FC236}">
                <a16:creationId xmlns:a16="http://schemas.microsoft.com/office/drawing/2014/main" id="{D658B2E1-CE13-425A-B286-1A1C18027B28}"/>
              </a:ext>
            </a:extLst>
          </p:cNvPr>
          <p:cNvSpPr>
            <a:spLocks noGrp="1"/>
          </p:cNvSpPr>
          <p:nvPr>
            <p:ph type="body" orient="vert" idx="1"/>
          </p:nvPr>
        </p:nvSpPr>
        <p:spPr>
          <a:xfrm>
            <a:off x="352424" y="1774825"/>
            <a:ext cx="11477625" cy="4625975"/>
          </a:xfrm>
          <a:prstGeom prst="rect">
            <a:avLst/>
          </a:prstGeom>
        </p:spPr>
        <p:txBody>
          <a:bodyPr vert="eaVert"/>
          <a:lstStyle>
            <a:lvl1pPr marL="514350" indent="-514350">
              <a:buClr>
                <a:srgbClr val="009FDA"/>
              </a:buClr>
              <a:buFont typeface="Wingdings" panose="05000000000000000000" pitchFamily="2" charset="2"/>
              <a:buChar char="§"/>
              <a:defRPr>
                <a:solidFill>
                  <a:srgbClr val="002147"/>
                </a:solidFill>
              </a:defRPr>
            </a:lvl1pPr>
            <a:lvl2pPr marL="914400" indent="-457200">
              <a:buClr>
                <a:srgbClr val="009FDA"/>
              </a:buClr>
              <a:buFont typeface="Wingdings" panose="05000000000000000000" pitchFamily="2" charset="2"/>
              <a:buChar char="§"/>
              <a:defRPr>
                <a:solidFill>
                  <a:srgbClr val="002147"/>
                </a:solidFill>
              </a:defRPr>
            </a:lvl2pPr>
            <a:lvl3pPr marL="1371600" indent="-457200">
              <a:buClr>
                <a:srgbClr val="009FDA"/>
              </a:buClr>
              <a:buFont typeface="Wingdings" panose="05000000000000000000" pitchFamily="2" charset="2"/>
              <a:buChar char="§"/>
              <a:defRPr>
                <a:solidFill>
                  <a:srgbClr val="002147"/>
                </a:solidFill>
              </a:defRPr>
            </a:lvl3pPr>
            <a:lvl4pPr marL="1714500" indent="-342900">
              <a:buClr>
                <a:srgbClr val="009FDA"/>
              </a:buClr>
              <a:buFont typeface="Wingdings" panose="05000000000000000000" pitchFamily="2" charset="2"/>
              <a:buChar char="§"/>
              <a:defRPr>
                <a:solidFill>
                  <a:srgbClr val="002147"/>
                </a:solidFill>
              </a:defRPr>
            </a:lvl4pPr>
            <a:lvl5pPr marL="2171700" indent="-342900">
              <a:buClr>
                <a:srgbClr val="009FDA"/>
              </a:buClr>
              <a:buFont typeface="Wingdings" panose="05000000000000000000" pitchFamily="2" charset="2"/>
              <a:buChar char="§"/>
              <a:defRPr>
                <a:solidFill>
                  <a:srgbClr val="00214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882716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41B3E3-BA9B-408D-B306-F12E63A90B88}"/>
              </a:ext>
            </a:extLst>
          </p:cNvPr>
          <p:cNvSpPr>
            <a:spLocks noGrp="1"/>
          </p:cNvSpPr>
          <p:nvPr>
            <p:ph type="title" orient="vert"/>
          </p:nvPr>
        </p:nvSpPr>
        <p:spPr>
          <a:xfrm>
            <a:off x="10496550" y="952500"/>
            <a:ext cx="1333500" cy="5448300"/>
          </a:xfrm>
          <a:prstGeom prst="rect">
            <a:avLst/>
          </a:prstGeom>
        </p:spPr>
        <p:txBody>
          <a:bodyPr vert="vert"/>
          <a:lstStyle>
            <a:lvl1pPr>
              <a:defRPr>
                <a:solidFill>
                  <a:srgbClr val="009FDA"/>
                </a:solidFill>
              </a:defRPr>
            </a:lvl1pPr>
          </a:lstStyle>
          <a:p>
            <a:r>
              <a:rPr lang="en-US"/>
              <a:t>Click to edit Master title style</a:t>
            </a:r>
            <a:endParaRPr lang="en-GB" dirty="0"/>
          </a:p>
        </p:txBody>
      </p:sp>
      <p:sp>
        <p:nvSpPr>
          <p:cNvPr id="3" name="Vertical Text Placeholder 2">
            <a:extLst>
              <a:ext uri="{FF2B5EF4-FFF2-40B4-BE49-F238E27FC236}">
                <a16:creationId xmlns:a16="http://schemas.microsoft.com/office/drawing/2014/main" id="{D658B2E1-CE13-425A-B286-1A1C18027B28}"/>
              </a:ext>
            </a:extLst>
          </p:cNvPr>
          <p:cNvSpPr>
            <a:spLocks noGrp="1"/>
          </p:cNvSpPr>
          <p:nvPr>
            <p:ph type="body" orient="vert" idx="1"/>
          </p:nvPr>
        </p:nvSpPr>
        <p:spPr>
          <a:xfrm>
            <a:off x="352425" y="952501"/>
            <a:ext cx="10039350" cy="5448300"/>
          </a:xfrm>
          <a:prstGeom prst="rect">
            <a:avLst/>
          </a:prstGeom>
        </p:spPr>
        <p:txBody>
          <a:bodyPr vert="eaVert"/>
          <a:lstStyle>
            <a:lvl1pPr marL="514350" indent="-514350">
              <a:buClr>
                <a:srgbClr val="009FDA"/>
              </a:buClr>
              <a:buFont typeface="Wingdings" panose="05000000000000000000" pitchFamily="2" charset="2"/>
              <a:buChar char="§"/>
              <a:defRPr>
                <a:solidFill>
                  <a:srgbClr val="002147"/>
                </a:solidFill>
              </a:defRPr>
            </a:lvl1pPr>
            <a:lvl2pPr marL="914400" indent="-457200">
              <a:buClr>
                <a:srgbClr val="009FDA"/>
              </a:buClr>
              <a:buFont typeface="Wingdings" panose="05000000000000000000" pitchFamily="2" charset="2"/>
              <a:buChar char="§"/>
              <a:defRPr>
                <a:solidFill>
                  <a:srgbClr val="002147"/>
                </a:solidFill>
              </a:defRPr>
            </a:lvl2pPr>
            <a:lvl3pPr marL="1371600" indent="-457200">
              <a:buClr>
                <a:srgbClr val="009FDA"/>
              </a:buClr>
              <a:buFont typeface="Wingdings" panose="05000000000000000000" pitchFamily="2" charset="2"/>
              <a:buChar char="§"/>
              <a:defRPr>
                <a:solidFill>
                  <a:srgbClr val="002147"/>
                </a:solidFill>
              </a:defRPr>
            </a:lvl3pPr>
            <a:lvl4pPr marL="1714500" indent="-342900">
              <a:buClr>
                <a:srgbClr val="009FDA"/>
              </a:buClr>
              <a:buFont typeface="Wingdings" panose="05000000000000000000" pitchFamily="2" charset="2"/>
              <a:buChar char="§"/>
              <a:defRPr>
                <a:solidFill>
                  <a:srgbClr val="002147"/>
                </a:solidFill>
              </a:defRPr>
            </a:lvl4pPr>
            <a:lvl5pPr marL="2171700" indent="-342900">
              <a:buClr>
                <a:srgbClr val="009FDA"/>
              </a:buClr>
              <a:buFont typeface="Wingdings" panose="05000000000000000000" pitchFamily="2" charset="2"/>
              <a:buChar char="§"/>
              <a:defRPr>
                <a:solidFill>
                  <a:srgbClr val="00214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079178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icture with titl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88078-CA72-45CB-9A25-41132EF9A149}"/>
              </a:ext>
            </a:extLst>
          </p:cNvPr>
          <p:cNvSpPr>
            <a:spLocks noGrp="1"/>
          </p:cNvSpPr>
          <p:nvPr>
            <p:ph type="title"/>
          </p:nvPr>
        </p:nvSpPr>
        <p:spPr>
          <a:xfrm>
            <a:off x="5238750" y="1289050"/>
            <a:ext cx="6581775" cy="3663950"/>
          </a:xfrm>
          <a:prstGeom prst="rect">
            <a:avLst/>
          </a:prstGeom>
        </p:spPr>
        <p:txBody>
          <a:bodyPr/>
          <a:lstStyle>
            <a:lvl1pPr>
              <a:defRPr>
                <a:solidFill>
                  <a:srgbClr val="009FDA"/>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10" name="Picture Placeholder 9">
            <a:extLst>
              <a:ext uri="{FF2B5EF4-FFF2-40B4-BE49-F238E27FC236}">
                <a16:creationId xmlns:a16="http://schemas.microsoft.com/office/drawing/2014/main" id="{D2B18E22-37DF-4365-9F7A-39852E811A76}"/>
              </a:ext>
            </a:extLst>
          </p:cNvPr>
          <p:cNvSpPr>
            <a:spLocks noGrp="1"/>
          </p:cNvSpPr>
          <p:nvPr>
            <p:ph type="pic" sz="quarter" idx="10" hasCustomPrompt="1"/>
          </p:nvPr>
        </p:nvSpPr>
        <p:spPr>
          <a:xfrm>
            <a:off x="257175" y="1289050"/>
            <a:ext cx="4791075" cy="3663950"/>
          </a:xfrm>
          <a:prstGeom prst="rect">
            <a:avLst/>
          </a:prstGeom>
        </p:spPr>
        <p:txBody>
          <a:bodyPr/>
          <a:lstStyle>
            <a:lvl1pPr marL="228600" indent="-228600">
              <a:buClr>
                <a:srgbClr val="009FDA"/>
              </a:buClr>
              <a:buFont typeface="Wingdings" panose="05000000000000000000" pitchFamily="2" charset="2"/>
              <a:buChar char="§"/>
              <a:defRPr>
                <a:solidFill>
                  <a:srgbClr val="002147"/>
                </a:solidFill>
                <a:latin typeface="Arial" panose="020B0604020202020204" pitchFamily="34" charset="0"/>
                <a:cs typeface="Arial" panose="020B0604020202020204" pitchFamily="34" charset="0"/>
              </a:defRPr>
            </a:lvl1pPr>
          </a:lstStyle>
          <a:p>
            <a:r>
              <a:rPr lang="en-GB" dirty="0"/>
              <a:t>Picture</a:t>
            </a:r>
          </a:p>
        </p:txBody>
      </p:sp>
      <p:sp>
        <p:nvSpPr>
          <p:cNvPr id="4" name="TextBox 3">
            <a:extLst>
              <a:ext uri="{FF2B5EF4-FFF2-40B4-BE49-F238E27FC236}">
                <a16:creationId xmlns:a16="http://schemas.microsoft.com/office/drawing/2014/main" id="{BE61C079-9CAC-98D4-38FF-97169E1F2254}"/>
              </a:ext>
            </a:extLst>
          </p:cNvPr>
          <p:cNvSpPr txBox="1"/>
          <p:nvPr userDrawn="1"/>
        </p:nvSpPr>
        <p:spPr>
          <a:xfrm>
            <a:off x="0" y="6627168"/>
            <a:ext cx="6097384" cy="230832"/>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000" dirty="0">
                <a:solidFill>
                  <a:schemeClr val="bg1">
                    <a:lumMod val="50000"/>
                  </a:schemeClr>
                </a:solidFill>
              </a:rPr>
              <a:t>Initial, Version Number, Date</a:t>
            </a:r>
          </a:p>
        </p:txBody>
      </p:sp>
      <p:sp>
        <p:nvSpPr>
          <p:cNvPr id="5" name="TextBox 4">
            <a:extLst>
              <a:ext uri="{FF2B5EF4-FFF2-40B4-BE49-F238E27FC236}">
                <a16:creationId xmlns:a16="http://schemas.microsoft.com/office/drawing/2014/main" id="{8F14E8B9-6023-6290-EE45-9085C6D1849A}"/>
              </a:ext>
            </a:extLst>
          </p:cNvPr>
          <p:cNvSpPr txBox="1"/>
          <p:nvPr userDrawn="1"/>
        </p:nvSpPr>
        <p:spPr>
          <a:xfrm>
            <a:off x="11163993" y="6627168"/>
            <a:ext cx="1028007" cy="24500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5730" algn="r">
              <a:lnSpc>
                <a:spcPct val="107000"/>
              </a:lnSpc>
            </a:pPr>
            <a:r>
              <a:rPr lang="en-GB" sz="1000" dirty="0">
                <a:solidFill>
                  <a:schemeClr val="bg1">
                    <a:lumMod val="50000"/>
                  </a:schemeClr>
                </a:solidFill>
                <a:effectLst/>
                <a:latin typeface="Arial" panose="020B0604020202020204" pitchFamily="34" charset="0"/>
                <a:ea typeface="Calibri" panose="020F0502020204030204" pitchFamily="34" charset="0"/>
              </a:rPr>
              <a:t>© MEI 2022</a:t>
            </a:r>
          </a:p>
        </p:txBody>
      </p:sp>
    </p:spTree>
    <p:extLst>
      <p:ext uri="{BB962C8B-B14F-4D97-AF65-F5344CB8AC3E}">
        <p14:creationId xmlns:p14="http://schemas.microsoft.com/office/powerpoint/2010/main" val="14228824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D5299-B008-451E-B553-B8F2FE9753EB}"/>
              </a:ext>
            </a:extLst>
          </p:cNvPr>
          <p:cNvSpPr>
            <a:spLocks noGrp="1"/>
          </p:cNvSpPr>
          <p:nvPr>
            <p:ph type="title"/>
          </p:nvPr>
        </p:nvSpPr>
        <p:spPr>
          <a:xfrm>
            <a:off x="838200" y="1000125"/>
            <a:ext cx="10515600" cy="690563"/>
          </a:xfrm>
          <a:prstGeom prst="rect">
            <a:avLst/>
          </a:prstGeom>
        </p:spPr>
        <p:txBody>
          <a:bodyPr/>
          <a:lstStyle>
            <a:lvl1pPr>
              <a:defRPr>
                <a:solidFill>
                  <a:srgbClr val="009FDA"/>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C2DE8DFD-A1E5-4414-AAE5-913D865C5C0C}"/>
              </a:ext>
            </a:extLst>
          </p:cNvPr>
          <p:cNvSpPr>
            <a:spLocks noGrp="1"/>
          </p:cNvSpPr>
          <p:nvPr>
            <p:ph sz="half" idx="1"/>
          </p:nvPr>
        </p:nvSpPr>
        <p:spPr>
          <a:xfrm>
            <a:off x="838200" y="1825625"/>
            <a:ext cx="10515600" cy="4351338"/>
          </a:xfrm>
          <a:prstGeom prst="rect">
            <a:avLst/>
          </a:prstGeom>
        </p:spPr>
        <p:txBody>
          <a:bodyPr/>
          <a:lstStyle>
            <a:lvl1pPr marL="228600" indent="-228600">
              <a:buClr>
                <a:srgbClr val="009FDA"/>
              </a:buClr>
              <a:buFont typeface="Wingdings" panose="05000000000000000000" pitchFamily="2" charset="2"/>
              <a:buChar char="§"/>
              <a:defRPr>
                <a:solidFill>
                  <a:srgbClr val="002147"/>
                </a:solidFill>
                <a:latin typeface="Arial" panose="020B0604020202020204" pitchFamily="34" charset="0"/>
                <a:cs typeface="Arial" panose="020B0604020202020204" pitchFamily="34" charset="0"/>
              </a:defRPr>
            </a:lvl1pPr>
            <a:lvl2pPr marL="685800" indent="-228600">
              <a:buClr>
                <a:srgbClr val="009FDA"/>
              </a:buClr>
              <a:buFont typeface="Wingdings" panose="05000000000000000000" pitchFamily="2" charset="2"/>
              <a:buChar char="§"/>
              <a:defRPr>
                <a:solidFill>
                  <a:srgbClr val="002147"/>
                </a:solidFill>
                <a:latin typeface="Arial" panose="020B0604020202020204" pitchFamily="34" charset="0"/>
                <a:cs typeface="Arial" panose="020B0604020202020204" pitchFamily="34" charset="0"/>
              </a:defRPr>
            </a:lvl2pPr>
            <a:lvl3pPr marL="1143000" indent="-228600">
              <a:buClr>
                <a:srgbClr val="009FDA"/>
              </a:buClr>
              <a:buFont typeface="Wingdings" panose="05000000000000000000" pitchFamily="2" charset="2"/>
              <a:buChar char="§"/>
              <a:defRPr>
                <a:solidFill>
                  <a:srgbClr val="002147"/>
                </a:solidFill>
                <a:latin typeface="Arial" panose="020B0604020202020204" pitchFamily="34" charset="0"/>
                <a:cs typeface="Arial" panose="020B0604020202020204" pitchFamily="34" charset="0"/>
              </a:defRPr>
            </a:lvl3pPr>
            <a:lvl4pPr marL="1600200" indent="-228600">
              <a:buClr>
                <a:srgbClr val="009FDA"/>
              </a:buClr>
              <a:buFont typeface="Wingdings" panose="05000000000000000000" pitchFamily="2" charset="2"/>
              <a:buChar char="§"/>
              <a:defRPr>
                <a:solidFill>
                  <a:srgbClr val="002147"/>
                </a:solidFill>
                <a:latin typeface="Arial" panose="020B0604020202020204" pitchFamily="34" charset="0"/>
                <a:cs typeface="Arial" panose="020B0604020202020204" pitchFamily="34" charset="0"/>
              </a:defRPr>
            </a:lvl4pPr>
            <a:lvl5pPr marL="2057400" indent="-228600">
              <a:buClr>
                <a:srgbClr val="009FDA"/>
              </a:buClr>
              <a:buFont typeface="Wingdings" panose="05000000000000000000" pitchFamily="2" charset="2"/>
              <a:buChar char="§"/>
              <a:defRPr>
                <a:solidFill>
                  <a:srgbClr val="002147"/>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025355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rgbClr val="002147"/>
        </a:solidFill>
        <a:effectLst/>
      </p:bgPr>
    </p:bg>
    <p:spTree>
      <p:nvGrpSpPr>
        <p:cNvPr id="1" name=""/>
        <p:cNvGrpSpPr/>
        <p:nvPr/>
      </p:nvGrpSpPr>
      <p:grpSpPr>
        <a:xfrm>
          <a:off x="0" y="0"/>
          <a:ext cx="0" cy="0"/>
          <a:chOff x="0" y="0"/>
          <a:chExt cx="0" cy="0"/>
        </a:xfrm>
      </p:grpSpPr>
      <p:pic>
        <p:nvPicPr>
          <p:cNvPr id="8" name="Picture 7" descr="Logo, company name&#10;&#10;Description automatically generated">
            <a:extLst>
              <a:ext uri="{FF2B5EF4-FFF2-40B4-BE49-F238E27FC236}">
                <a16:creationId xmlns:a16="http://schemas.microsoft.com/office/drawing/2014/main" id="{51D2FA30-101D-4582-8413-CDD099D88B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6121" y="1596771"/>
            <a:ext cx="4569879" cy="3664458"/>
          </a:xfrm>
          <a:prstGeom prst="rect">
            <a:avLst/>
          </a:prstGeom>
        </p:spPr>
      </p:pic>
      <p:sp>
        <p:nvSpPr>
          <p:cNvPr id="9" name="TextBox 8">
            <a:extLst>
              <a:ext uri="{FF2B5EF4-FFF2-40B4-BE49-F238E27FC236}">
                <a16:creationId xmlns:a16="http://schemas.microsoft.com/office/drawing/2014/main" id="{26966D79-F80E-4A6B-9B11-D28B649409A5}"/>
              </a:ext>
            </a:extLst>
          </p:cNvPr>
          <p:cNvSpPr txBox="1"/>
          <p:nvPr userDrawn="1"/>
        </p:nvSpPr>
        <p:spPr>
          <a:xfrm>
            <a:off x="6391275" y="2895600"/>
            <a:ext cx="3743325" cy="2554545"/>
          </a:xfrm>
          <a:prstGeom prst="rect">
            <a:avLst/>
          </a:prstGeom>
          <a:noFill/>
        </p:spPr>
        <p:txBody>
          <a:bodyPr wrap="square" rtlCol="0">
            <a:spAutoFit/>
          </a:bodyPr>
          <a:lstStyle/>
          <a:p>
            <a:r>
              <a:rPr lang="en-GB" sz="4000" dirty="0">
                <a:solidFill>
                  <a:srgbClr val="009FDA"/>
                </a:solidFill>
                <a:latin typeface="Rockwell Light" panose="02040303020102020203" pitchFamily="18" charset="0"/>
              </a:rPr>
              <a:t>Over 60 years at the forefront of Mathematics Education </a:t>
            </a:r>
          </a:p>
        </p:txBody>
      </p:sp>
    </p:spTree>
    <p:extLst>
      <p:ext uri="{BB962C8B-B14F-4D97-AF65-F5344CB8AC3E}">
        <p14:creationId xmlns:p14="http://schemas.microsoft.com/office/powerpoint/2010/main" val="1802899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3337CEF-7CB8-7CE4-73BF-2E169495F612}"/>
              </a:ext>
            </a:extLst>
          </p:cNvPr>
          <p:cNvSpPr>
            <a:spLocks noGrp="1"/>
          </p:cNvSpPr>
          <p:nvPr>
            <p:ph type="title"/>
          </p:nvPr>
        </p:nvSpPr>
        <p:spPr>
          <a:xfrm>
            <a:off x="838200" y="1000125"/>
            <a:ext cx="10515600" cy="690563"/>
          </a:xfrm>
          <a:prstGeom prst="rect">
            <a:avLst/>
          </a:prstGeom>
        </p:spPr>
        <p:txBody>
          <a:bodyPr/>
          <a:lstStyle>
            <a:lvl1pPr>
              <a:defRPr>
                <a:solidFill>
                  <a:srgbClr val="009FDA"/>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7" name="Content Placeholder 2">
            <a:extLst>
              <a:ext uri="{FF2B5EF4-FFF2-40B4-BE49-F238E27FC236}">
                <a16:creationId xmlns:a16="http://schemas.microsoft.com/office/drawing/2014/main" id="{9A27DCF2-9A95-8032-5FF5-6C91333315B1}"/>
              </a:ext>
            </a:extLst>
          </p:cNvPr>
          <p:cNvSpPr>
            <a:spLocks noGrp="1"/>
          </p:cNvSpPr>
          <p:nvPr>
            <p:ph sz="half" idx="1"/>
          </p:nvPr>
        </p:nvSpPr>
        <p:spPr>
          <a:xfrm>
            <a:off x="838200" y="1825625"/>
            <a:ext cx="10515600" cy="4351338"/>
          </a:xfrm>
          <a:prstGeom prst="rect">
            <a:avLst/>
          </a:prstGeom>
        </p:spPr>
        <p:txBody>
          <a:bodyPr/>
          <a:lstStyle>
            <a:lvl1pPr marL="361950" indent="-361950">
              <a:buClr>
                <a:srgbClr val="009FDA"/>
              </a:buClr>
              <a:buFont typeface="Wingdings" panose="05000000000000000000" pitchFamily="2" charset="2"/>
              <a:buChar char="§"/>
              <a:defRPr>
                <a:solidFill>
                  <a:srgbClr val="002147"/>
                </a:solidFill>
                <a:latin typeface="Arial" panose="020B0604020202020204" pitchFamily="34" charset="0"/>
                <a:cs typeface="Arial" panose="020B0604020202020204" pitchFamily="34" charset="0"/>
              </a:defRPr>
            </a:lvl1pPr>
            <a:lvl2pPr marL="685800" indent="-228600">
              <a:buClr>
                <a:srgbClr val="009FDA"/>
              </a:buClr>
              <a:buFont typeface="Wingdings" panose="05000000000000000000" pitchFamily="2" charset="2"/>
              <a:buChar char="§"/>
              <a:defRPr>
                <a:solidFill>
                  <a:srgbClr val="002147"/>
                </a:solidFill>
                <a:latin typeface="Arial" panose="020B0604020202020204" pitchFamily="34" charset="0"/>
                <a:cs typeface="Arial" panose="020B0604020202020204" pitchFamily="34" charset="0"/>
              </a:defRPr>
            </a:lvl2pPr>
            <a:lvl3pPr marL="1143000" indent="-228600">
              <a:buClr>
                <a:srgbClr val="009FDA"/>
              </a:buClr>
              <a:buFont typeface="Wingdings" panose="05000000000000000000" pitchFamily="2" charset="2"/>
              <a:buChar char="§"/>
              <a:defRPr>
                <a:solidFill>
                  <a:srgbClr val="002147"/>
                </a:solidFill>
                <a:latin typeface="Arial" panose="020B0604020202020204" pitchFamily="34" charset="0"/>
                <a:cs typeface="Arial" panose="020B0604020202020204" pitchFamily="34" charset="0"/>
              </a:defRPr>
            </a:lvl3pPr>
            <a:lvl4pPr marL="1600200" indent="-228600">
              <a:buClr>
                <a:srgbClr val="009FDA"/>
              </a:buClr>
              <a:buFont typeface="Wingdings" panose="05000000000000000000" pitchFamily="2" charset="2"/>
              <a:buChar char="§"/>
              <a:defRPr>
                <a:solidFill>
                  <a:srgbClr val="002147"/>
                </a:solidFill>
                <a:latin typeface="Arial" panose="020B0604020202020204" pitchFamily="34" charset="0"/>
                <a:cs typeface="Arial" panose="020B0604020202020204" pitchFamily="34" charset="0"/>
              </a:defRPr>
            </a:lvl4pPr>
            <a:lvl5pPr marL="2057400" indent="-228600">
              <a:buClr>
                <a:srgbClr val="009FDA"/>
              </a:buClr>
              <a:buFont typeface="Wingdings" panose="05000000000000000000" pitchFamily="2" charset="2"/>
              <a:buChar char="§"/>
              <a:defRPr>
                <a:solidFill>
                  <a:srgbClr val="002147"/>
                </a:solidFill>
                <a:latin typeface="Arial" panose="020B0604020202020204" pitchFamily="34" charset="0"/>
                <a:cs typeface="Arial" panose="020B0604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5128284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0959C-B222-4B28-9E6D-7E9C8BFEC873}"/>
              </a:ext>
            </a:extLst>
          </p:cNvPr>
          <p:cNvSpPr>
            <a:spLocks noGrp="1"/>
          </p:cNvSpPr>
          <p:nvPr>
            <p:ph type="title"/>
          </p:nvPr>
        </p:nvSpPr>
        <p:spPr>
          <a:xfrm>
            <a:off x="839787" y="4514055"/>
            <a:ext cx="10714037" cy="1325563"/>
          </a:xfrm>
          <a:prstGeom prst="rect">
            <a:avLst/>
          </a:prstGeom>
        </p:spPr>
        <p:txBody>
          <a:bodyPr/>
          <a:lstStyle>
            <a:lvl1pPr>
              <a:defRPr>
                <a:solidFill>
                  <a:srgbClr val="009FDA"/>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CEF08FC9-DD17-4EB3-A8B9-84DD6BFAA0F6}"/>
              </a:ext>
            </a:extLst>
          </p:cNvPr>
          <p:cNvSpPr>
            <a:spLocks noGrp="1"/>
          </p:cNvSpPr>
          <p:nvPr>
            <p:ph type="body" idx="1"/>
          </p:nvPr>
        </p:nvSpPr>
        <p:spPr>
          <a:xfrm>
            <a:off x="839787" y="2105025"/>
            <a:ext cx="10714037" cy="2323305"/>
          </a:xfrm>
          <a:prstGeom prst="rect">
            <a:avLst/>
          </a:prstGeom>
        </p:spPr>
        <p:txBody>
          <a:bodyPr anchor="b"/>
          <a:lstStyle>
            <a:lvl1pPr marL="0" indent="0">
              <a:buNone/>
              <a:defRPr sz="2400" b="0">
                <a:solidFill>
                  <a:srgbClr val="002147"/>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9601544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EE9FD-02A3-4AE0-AB2C-56A6840CA12D}"/>
              </a:ext>
            </a:extLst>
          </p:cNvPr>
          <p:cNvSpPr>
            <a:spLocks noGrp="1"/>
          </p:cNvSpPr>
          <p:nvPr>
            <p:ph type="title"/>
          </p:nvPr>
        </p:nvSpPr>
        <p:spPr>
          <a:xfrm>
            <a:off x="838200" y="908050"/>
            <a:ext cx="10515600" cy="739775"/>
          </a:xfrm>
          <a:prstGeom prst="rect">
            <a:avLst/>
          </a:prstGeom>
        </p:spPr>
        <p:txBody>
          <a:bodyPr/>
          <a:lstStyle>
            <a:lvl1pPr>
              <a:defRPr>
                <a:solidFill>
                  <a:srgbClr val="009FDA"/>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7" name="Content Placeholder 6">
            <a:extLst>
              <a:ext uri="{FF2B5EF4-FFF2-40B4-BE49-F238E27FC236}">
                <a16:creationId xmlns:a16="http://schemas.microsoft.com/office/drawing/2014/main" id="{3FF18DFA-A350-4840-897D-E9B787338666}"/>
              </a:ext>
            </a:extLst>
          </p:cNvPr>
          <p:cNvSpPr>
            <a:spLocks noGrp="1"/>
          </p:cNvSpPr>
          <p:nvPr>
            <p:ph sz="quarter" idx="10"/>
          </p:nvPr>
        </p:nvSpPr>
        <p:spPr>
          <a:xfrm>
            <a:off x="838200" y="1866900"/>
            <a:ext cx="5172075" cy="4438650"/>
          </a:xfrm>
          <a:prstGeom prst="rect">
            <a:avLst/>
          </a:prstGeom>
        </p:spPr>
        <p:txBody>
          <a:bodyPr/>
          <a:lstStyle>
            <a:lvl1pPr marL="228600" indent="-228600">
              <a:buClr>
                <a:srgbClr val="009FDA"/>
              </a:buClr>
              <a:buFont typeface="Wingdings" panose="05000000000000000000" pitchFamily="2" charset="2"/>
              <a:buChar char="§"/>
              <a:defRPr/>
            </a:lvl1pPr>
            <a:lvl2pPr marL="685800" indent="-228600">
              <a:buClr>
                <a:srgbClr val="009FDA"/>
              </a:buClr>
              <a:buFont typeface="Wingdings" panose="05000000000000000000" pitchFamily="2" charset="2"/>
              <a:buChar char="§"/>
              <a:defRPr/>
            </a:lvl2pPr>
            <a:lvl3pPr marL="1143000" indent="-228600">
              <a:buClr>
                <a:srgbClr val="009FDA"/>
              </a:buClr>
              <a:buFont typeface="Wingdings" panose="05000000000000000000" pitchFamily="2" charset="2"/>
              <a:buChar char="§"/>
              <a:defRPr/>
            </a:lvl3pPr>
            <a:lvl4pPr marL="1600200" indent="-228600">
              <a:buClr>
                <a:srgbClr val="009FDA"/>
              </a:buClr>
              <a:buFont typeface="Wingdings" panose="05000000000000000000" pitchFamily="2" charset="2"/>
              <a:buChar char="§"/>
              <a:defRPr/>
            </a:lvl4pPr>
            <a:lvl5pPr marL="2057400" indent="-228600">
              <a:buClr>
                <a:srgbClr val="009FDA"/>
              </a:buClr>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6">
            <a:extLst>
              <a:ext uri="{FF2B5EF4-FFF2-40B4-BE49-F238E27FC236}">
                <a16:creationId xmlns:a16="http://schemas.microsoft.com/office/drawing/2014/main" id="{A2F81AC7-C179-4BA0-92A2-2205B1C28A90}"/>
              </a:ext>
            </a:extLst>
          </p:cNvPr>
          <p:cNvSpPr>
            <a:spLocks noGrp="1"/>
          </p:cNvSpPr>
          <p:nvPr>
            <p:ph sz="quarter" idx="11"/>
          </p:nvPr>
        </p:nvSpPr>
        <p:spPr>
          <a:xfrm>
            <a:off x="6181725" y="1866900"/>
            <a:ext cx="5172075" cy="4438650"/>
          </a:xfrm>
          <a:prstGeom prst="rect">
            <a:avLst/>
          </a:prstGeom>
        </p:spPr>
        <p:txBody>
          <a:bodyPr/>
          <a:lstStyle>
            <a:lvl1pPr marL="228600" indent="-228600">
              <a:buClr>
                <a:srgbClr val="009FDA"/>
              </a:buClr>
              <a:buFont typeface="Wingdings" panose="05000000000000000000" pitchFamily="2" charset="2"/>
              <a:buChar char="§"/>
              <a:defRPr/>
            </a:lvl1pPr>
            <a:lvl2pPr marL="685800" indent="-228600">
              <a:buClr>
                <a:srgbClr val="009FDA"/>
              </a:buClr>
              <a:buFont typeface="Wingdings" panose="05000000000000000000" pitchFamily="2" charset="2"/>
              <a:buChar char="§"/>
              <a:defRPr/>
            </a:lvl2pPr>
            <a:lvl3pPr marL="1143000" indent="-228600">
              <a:buClr>
                <a:srgbClr val="009FDA"/>
              </a:buClr>
              <a:buFont typeface="Wingdings" panose="05000000000000000000" pitchFamily="2" charset="2"/>
              <a:buChar char="§"/>
              <a:defRPr/>
            </a:lvl3pPr>
            <a:lvl4pPr marL="1600200" indent="-228600">
              <a:buClr>
                <a:srgbClr val="009FDA"/>
              </a:buClr>
              <a:buFont typeface="Wingdings" panose="05000000000000000000" pitchFamily="2" charset="2"/>
              <a:buChar char="§"/>
              <a:defRPr/>
            </a:lvl4pPr>
            <a:lvl5pPr marL="2057400" indent="-228600">
              <a:buClr>
                <a:srgbClr val="009FDA"/>
              </a:buClr>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8704015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A845CA-EC47-40B0-9247-D15C3E2E674A}"/>
              </a:ext>
            </a:extLst>
          </p:cNvPr>
          <p:cNvSpPr>
            <a:spLocks noGrp="1"/>
          </p:cNvSpPr>
          <p:nvPr>
            <p:ph type="title"/>
          </p:nvPr>
        </p:nvSpPr>
        <p:spPr>
          <a:xfrm>
            <a:off x="409574" y="927100"/>
            <a:ext cx="11344275" cy="625475"/>
          </a:xfrm>
          <a:prstGeom prst="rect">
            <a:avLst/>
          </a:prstGeom>
        </p:spPr>
        <p:txBody>
          <a:bodyPr/>
          <a:lstStyle>
            <a:lvl1pPr>
              <a:defRPr>
                <a:solidFill>
                  <a:srgbClr val="009FDA"/>
                </a:solidFill>
              </a:defRPr>
            </a:lvl1pPr>
          </a:lstStyle>
          <a:p>
            <a:r>
              <a:rPr lang="en-US"/>
              <a:t>Click to edit Master title style</a:t>
            </a:r>
            <a:endParaRPr lang="en-GB"/>
          </a:p>
        </p:txBody>
      </p:sp>
      <p:sp>
        <p:nvSpPr>
          <p:cNvPr id="13" name="Text Placeholder 12">
            <a:extLst>
              <a:ext uri="{FF2B5EF4-FFF2-40B4-BE49-F238E27FC236}">
                <a16:creationId xmlns:a16="http://schemas.microsoft.com/office/drawing/2014/main" id="{A18A8EA9-9562-42F3-93DA-586324E5929E}"/>
              </a:ext>
            </a:extLst>
          </p:cNvPr>
          <p:cNvSpPr>
            <a:spLocks noGrp="1"/>
          </p:cNvSpPr>
          <p:nvPr>
            <p:ph type="body" sz="quarter" idx="10"/>
          </p:nvPr>
        </p:nvSpPr>
        <p:spPr>
          <a:xfrm>
            <a:off x="409575" y="1704975"/>
            <a:ext cx="5591175" cy="625475"/>
          </a:xfrm>
          <a:prstGeom prst="rect">
            <a:avLst/>
          </a:prstGeom>
        </p:spPr>
        <p:txBody>
          <a:bodyPr/>
          <a:lstStyle>
            <a:lvl1pPr marL="0" indent="0">
              <a:buNone/>
              <a:defRPr>
                <a:solidFill>
                  <a:srgbClr val="002147"/>
                </a:solidFill>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2360F79E-0FBC-4C90-A612-49FC333B2176}"/>
              </a:ext>
            </a:extLst>
          </p:cNvPr>
          <p:cNvSpPr>
            <a:spLocks noGrp="1"/>
          </p:cNvSpPr>
          <p:nvPr>
            <p:ph sz="quarter" idx="11"/>
          </p:nvPr>
        </p:nvSpPr>
        <p:spPr>
          <a:xfrm>
            <a:off x="409575" y="2419350"/>
            <a:ext cx="5572125" cy="3914775"/>
          </a:xfrm>
          <a:prstGeom prst="rect">
            <a:avLst/>
          </a:prstGeom>
        </p:spPr>
        <p:txBody>
          <a:bodyPr/>
          <a:lstStyle>
            <a:lvl1pPr marL="228600" indent="-228600">
              <a:buClr>
                <a:srgbClr val="009FDA"/>
              </a:buClr>
              <a:buFont typeface="Wingdings" panose="05000000000000000000" pitchFamily="2" charset="2"/>
              <a:buChar char="§"/>
              <a:defRPr>
                <a:solidFill>
                  <a:srgbClr val="002147"/>
                </a:solidFill>
              </a:defRPr>
            </a:lvl1pPr>
            <a:lvl2pPr marL="685800" indent="-228600">
              <a:buClr>
                <a:srgbClr val="009FDA"/>
              </a:buClr>
              <a:buFont typeface="Wingdings" panose="05000000000000000000" pitchFamily="2" charset="2"/>
              <a:buChar char="§"/>
              <a:defRPr>
                <a:solidFill>
                  <a:srgbClr val="002147"/>
                </a:solidFill>
              </a:defRPr>
            </a:lvl2pPr>
            <a:lvl3pPr marL="1143000" indent="-228600">
              <a:buClr>
                <a:srgbClr val="009FDA"/>
              </a:buClr>
              <a:buFont typeface="Wingdings" panose="05000000000000000000" pitchFamily="2" charset="2"/>
              <a:buChar char="§"/>
              <a:defRPr>
                <a:solidFill>
                  <a:srgbClr val="002147"/>
                </a:solidFill>
              </a:defRPr>
            </a:lvl3pPr>
            <a:lvl4pPr marL="1600200" indent="-228600">
              <a:buClr>
                <a:srgbClr val="009FDA"/>
              </a:buClr>
              <a:buFont typeface="Wingdings" panose="05000000000000000000" pitchFamily="2" charset="2"/>
              <a:buChar char="§"/>
              <a:defRPr>
                <a:solidFill>
                  <a:srgbClr val="002147"/>
                </a:solidFill>
              </a:defRPr>
            </a:lvl4pPr>
            <a:lvl5pPr marL="2057400" indent="-228600">
              <a:buClr>
                <a:srgbClr val="009FDA"/>
              </a:buClr>
              <a:buFont typeface="Wingdings" panose="05000000000000000000" pitchFamily="2" charset="2"/>
              <a:buChar char="§"/>
              <a:defRPr>
                <a:solidFill>
                  <a:srgbClr val="00214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2">
            <a:extLst>
              <a:ext uri="{FF2B5EF4-FFF2-40B4-BE49-F238E27FC236}">
                <a16:creationId xmlns:a16="http://schemas.microsoft.com/office/drawing/2014/main" id="{1CB0F377-C0B9-471B-815A-E11F38DFB7D5}"/>
              </a:ext>
            </a:extLst>
          </p:cNvPr>
          <p:cNvSpPr>
            <a:spLocks noGrp="1"/>
          </p:cNvSpPr>
          <p:nvPr>
            <p:ph type="body" sz="quarter" idx="12"/>
          </p:nvPr>
        </p:nvSpPr>
        <p:spPr>
          <a:xfrm>
            <a:off x="6162674" y="1704975"/>
            <a:ext cx="5591175" cy="625475"/>
          </a:xfrm>
          <a:prstGeom prst="rect">
            <a:avLst/>
          </a:prstGeom>
        </p:spPr>
        <p:txBody>
          <a:bodyPr/>
          <a:lstStyle>
            <a:lvl1pPr marL="0" indent="0">
              <a:buNone/>
              <a:defRPr>
                <a:solidFill>
                  <a:srgbClr val="002147"/>
                </a:solidFill>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DB951EFD-6907-4B3B-8DE6-7DCD3B6E9E0A}"/>
              </a:ext>
            </a:extLst>
          </p:cNvPr>
          <p:cNvSpPr>
            <a:spLocks noGrp="1"/>
          </p:cNvSpPr>
          <p:nvPr>
            <p:ph sz="quarter" idx="13"/>
          </p:nvPr>
        </p:nvSpPr>
        <p:spPr>
          <a:xfrm>
            <a:off x="6162674" y="2419350"/>
            <a:ext cx="5572125" cy="3914775"/>
          </a:xfrm>
          <a:prstGeom prst="rect">
            <a:avLst/>
          </a:prstGeom>
        </p:spPr>
        <p:txBody>
          <a:bodyPr/>
          <a:lstStyle>
            <a:lvl1pPr marL="228600" indent="-228600">
              <a:buClr>
                <a:srgbClr val="009FDA"/>
              </a:buClr>
              <a:buFont typeface="Wingdings" panose="05000000000000000000" pitchFamily="2" charset="2"/>
              <a:buChar char="§"/>
              <a:defRPr>
                <a:solidFill>
                  <a:srgbClr val="002147"/>
                </a:solidFill>
              </a:defRPr>
            </a:lvl1pPr>
            <a:lvl2pPr marL="685800" indent="-228600">
              <a:buClr>
                <a:srgbClr val="009FDA"/>
              </a:buClr>
              <a:buFont typeface="Wingdings" panose="05000000000000000000" pitchFamily="2" charset="2"/>
              <a:buChar char="§"/>
              <a:defRPr>
                <a:solidFill>
                  <a:srgbClr val="002147"/>
                </a:solidFill>
              </a:defRPr>
            </a:lvl2pPr>
            <a:lvl3pPr marL="1143000" indent="-228600">
              <a:buClr>
                <a:srgbClr val="009FDA"/>
              </a:buClr>
              <a:buFont typeface="Wingdings" panose="05000000000000000000" pitchFamily="2" charset="2"/>
              <a:buChar char="§"/>
              <a:defRPr>
                <a:solidFill>
                  <a:srgbClr val="002147"/>
                </a:solidFill>
              </a:defRPr>
            </a:lvl3pPr>
            <a:lvl4pPr marL="1600200" indent="-228600">
              <a:buClr>
                <a:srgbClr val="009FDA"/>
              </a:buClr>
              <a:buFont typeface="Wingdings" panose="05000000000000000000" pitchFamily="2" charset="2"/>
              <a:buChar char="§"/>
              <a:defRPr>
                <a:solidFill>
                  <a:srgbClr val="002147"/>
                </a:solidFill>
              </a:defRPr>
            </a:lvl4pPr>
            <a:lvl5pPr marL="2057400" indent="-228600">
              <a:buClr>
                <a:srgbClr val="009FDA"/>
              </a:buClr>
              <a:buFont typeface="Wingdings" panose="05000000000000000000" pitchFamily="2" charset="2"/>
              <a:buChar char="§"/>
              <a:defRPr>
                <a:solidFill>
                  <a:srgbClr val="00214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89145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icture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88078-CA72-45CB-9A25-41132EF9A149}"/>
              </a:ext>
            </a:extLst>
          </p:cNvPr>
          <p:cNvSpPr>
            <a:spLocks noGrp="1"/>
          </p:cNvSpPr>
          <p:nvPr>
            <p:ph type="title"/>
          </p:nvPr>
        </p:nvSpPr>
        <p:spPr>
          <a:xfrm>
            <a:off x="5238750" y="1289050"/>
            <a:ext cx="6581775" cy="3663950"/>
          </a:xfrm>
          <a:prstGeom prst="rect">
            <a:avLst/>
          </a:prstGeom>
        </p:spPr>
        <p:txBody>
          <a:bodyPr/>
          <a:lstStyle>
            <a:lvl1pPr>
              <a:defRPr>
                <a:solidFill>
                  <a:srgbClr val="009FDA"/>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10" name="Picture Placeholder 9">
            <a:extLst>
              <a:ext uri="{FF2B5EF4-FFF2-40B4-BE49-F238E27FC236}">
                <a16:creationId xmlns:a16="http://schemas.microsoft.com/office/drawing/2014/main" id="{D2B18E22-37DF-4365-9F7A-39852E811A76}"/>
              </a:ext>
            </a:extLst>
          </p:cNvPr>
          <p:cNvSpPr>
            <a:spLocks noGrp="1"/>
          </p:cNvSpPr>
          <p:nvPr>
            <p:ph type="pic" sz="quarter" idx="10" hasCustomPrompt="1"/>
          </p:nvPr>
        </p:nvSpPr>
        <p:spPr>
          <a:xfrm>
            <a:off x="257175" y="1289050"/>
            <a:ext cx="4791075" cy="3663950"/>
          </a:xfrm>
          <a:prstGeom prst="rect">
            <a:avLst/>
          </a:prstGeom>
        </p:spPr>
        <p:txBody>
          <a:bodyPr/>
          <a:lstStyle>
            <a:lvl1pPr marL="228600" indent="-228600">
              <a:buClr>
                <a:srgbClr val="009FDA"/>
              </a:buClr>
              <a:buFont typeface="Wingdings" panose="05000000000000000000" pitchFamily="2" charset="2"/>
              <a:buChar char="§"/>
              <a:defRPr>
                <a:solidFill>
                  <a:srgbClr val="002147"/>
                </a:solidFill>
                <a:latin typeface="Arial" panose="020B0604020202020204" pitchFamily="34" charset="0"/>
                <a:cs typeface="Arial" panose="020B0604020202020204" pitchFamily="34" charset="0"/>
              </a:defRPr>
            </a:lvl1pPr>
          </a:lstStyle>
          <a:p>
            <a:r>
              <a:rPr lang="en-GB" dirty="0"/>
              <a:t>Picture</a:t>
            </a:r>
          </a:p>
        </p:txBody>
      </p:sp>
      <p:sp>
        <p:nvSpPr>
          <p:cNvPr id="4" name="TextBox 3">
            <a:extLst>
              <a:ext uri="{FF2B5EF4-FFF2-40B4-BE49-F238E27FC236}">
                <a16:creationId xmlns:a16="http://schemas.microsoft.com/office/drawing/2014/main" id="{1D5D6FCE-6214-BBF3-19E1-732CC684B2F2}"/>
              </a:ext>
            </a:extLst>
          </p:cNvPr>
          <p:cNvSpPr txBox="1"/>
          <p:nvPr/>
        </p:nvSpPr>
        <p:spPr>
          <a:xfrm>
            <a:off x="0" y="6627168"/>
            <a:ext cx="6096654" cy="230832"/>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000" dirty="0">
                <a:solidFill>
                  <a:schemeClr val="bg1">
                    <a:lumMod val="50000"/>
                  </a:schemeClr>
                </a:solidFill>
              </a:rPr>
              <a:t>Initial, Version Number, Date</a:t>
            </a:r>
          </a:p>
        </p:txBody>
      </p:sp>
      <p:sp>
        <p:nvSpPr>
          <p:cNvPr id="5" name="TextBox 4">
            <a:extLst>
              <a:ext uri="{FF2B5EF4-FFF2-40B4-BE49-F238E27FC236}">
                <a16:creationId xmlns:a16="http://schemas.microsoft.com/office/drawing/2014/main" id="{9E0F83C0-AE86-BA8E-5D34-BD5D7E0E9940}"/>
              </a:ext>
            </a:extLst>
          </p:cNvPr>
          <p:cNvSpPr txBox="1"/>
          <p:nvPr/>
        </p:nvSpPr>
        <p:spPr>
          <a:xfrm>
            <a:off x="11163993" y="6612997"/>
            <a:ext cx="1028007" cy="24500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5730" algn="r">
              <a:lnSpc>
                <a:spcPct val="107000"/>
              </a:lnSpc>
            </a:pPr>
            <a:r>
              <a:rPr lang="en-GB" sz="1000" dirty="0">
                <a:solidFill>
                  <a:schemeClr val="bg1">
                    <a:lumMod val="50000"/>
                  </a:schemeClr>
                </a:solidFill>
                <a:effectLst/>
                <a:latin typeface="Arial" panose="020B0604020202020204" pitchFamily="34" charset="0"/>
                <a:ea typeface="Calibri" panose="020F0502020204030204" pitchFamily="34" charset="0"/>
              </a:rPr>
              <a:t>© MEI 2022</a:t>
            </a:r>
          </a:p>
        </p:txBody>
      </p:sp>
    </p:spTree>
    <p:extLst>
      <p:ext uri="{BB962C8B-B14F-4D97-AF65-F5344CB8AC3E}">
        <p14:creationId xmlns:p14="http://schemas.microsoft.com/office/powerpoint/2010/main" val="6129824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15A58DE-2960-4DB0-AFBF-C1CF7282266E}"/>
              </a:ext>
            </a:extLst>
          </p:cNvPr>
          <p:cNvSpPr>
            <a:spLocks noGrp="1"/>
          </p:cNvSpPr>
          <p:nvPr>
            <p:ph type="title"/>
          </p:nvPr>
        </p:nvSpPr>
        <p:spPr>
          <a:xfrm>
            <a:off x="361949" y="917575"/>
            <a:ext cx="11287125" cy="606425"/>
          </a:xfrm>
          <a:prstGeom prst="rect">
            <a:avLst/>
          </a:prstGeom>
        </p:spPr>
        <p:txBody>
          <a:bodyPr/>
          <a:lstStyle>
            <a:lvl1pPr>
              <a:defRPr>
                <a:solidFill>
                  <a:srgbClr val="009FDA"/>
                </a:solidFill>
              </a:defRPr>
            </a:lvl1pPr>
          </a:lstStyle>
          <a:p>
            <a:r>
              <a:rPr lang="en-US"/>
              <a:t>Click to edit Master title style</a:t>
            </a:r>
            <a:endParaRPr lang="en-GB" dirty="0"/>
          </a:p>
        </p:txBody>
      </p:sp>
    </p:spTree>
    <p:extLst>
      <p:ext uri="{BB962C8B-B14F-4D97-AF65-F5344CB8AC3E}">
        <p14:creationId xmlns:p14="http://schemas.microsoft.com/office/powerpoint/2010/main" val="5111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5F6E7-C8CC-4584-8FE7-48938D83AB4B}"/>
              </a:ext>
            </a:extLst>
          </p:cNvPr>
          <p:cNvSpPr>
            <a:spLocks noGrp="1"/>
          </p:cNvSpPr>
          <p:nvPr>
            <p:ph type="title"/>
          </p:nvPr>
        </p:nvSpPr>
        <p:spPr>
          <a:xfrm>
            <a:off x="1981200" y="5099051"/>
            <a:ext cx="8286750" cy="635000"/>
          </a:xfrm>
          <a:prstGeom prst="rect">
            <a:avLst/>
          </a:prstGeom>
        </p:spPr>
        <p:txBody>
          <a:bodyPr/>
          <a:lstStyle>
            <a:lvl1pPr>
              <a:defRPr>
                <a:solidFill>
                  <a:srgbClr val="009FDA"/>
                </a:solidFill>
              </a:defRPr>
            </a:lvl1pPr>
          </a:lstStyle>
          <a:p>
            <a:r>
              <a:rPr lang="en-US"/>
              <a:t>Click to edit Master title style</a:t>
            </a:r>
            <a:endParaRPr lang="en-GB" dirty="0"/>
          </a:p>
        </p:txBody>
      </p:sp>
      <p:sp>
        <p:nvSpPr>
          <p:cNvPr id="8" name="Picture Placeholder 7">
            <a:extLst>
              <a:ext uri="{FF2B5EF4-FFF2-40B4-BE49-F238E27FC236}">
                <a16:creationId xmlns:a16="http://schemas.microsoft.com/office/drawing/2014/main" id="{538E2B1F-7DFD-4347-8075-754C1FE12431}"/>
              </a:ext>
            </a:extLst>
          </p:cNvPr>
          <p:cNvSpPr>
            <a:spLocks noGrp="1"/>
          </p:cNvSpPr>
          <p:nvPr>
            <p:ph type="pic" sz="quarter" idx="10"/>
          </p:nvPr>
        </p:nvSpPr>
        <p:spPr>
          <a:xfrm>
            <a:off x="1981200" y="866775"/>
            <a:ext cx="8286750" cy="4076700"/>
          </a:xfrm>
          <a:prstGeom prst="rect">
            <a:avLst/>
          </a:prstGeom>
        </p:spPr>
        <p:txBody>
          <a:bodyPr/>
          <a:lstStyle/>
          <a:p>
            <a:r>
              <a:rPr lang="en-US"/>
              <a:t>Click icon to add picture</a:t>
            </a:r>
            <a:endParaRPr lang="en-GB"/>
          </a:p>
        </p:txBody>
      </p:sp>
      <p:sp>
        <p:nvSpPr>
          <p:cNvPr id="11" name="Text Placeholder 3">
            <a:extLst>
              <a:ext uri="{FF2B5EF4-FFF2-40B4-BE49-F238E27FC236}">
                <a16:creationId xmlns:a16="http://schemas.microsoft.com/office/drawing/2014/main" id="{AE439220-9EAB-4D75-8A80-2A7C6D1F729F}"/>
              </a:ext>
            </a:extLst>
          </p:cNvPr>
          <p:cNvSpPr>
            <a:spLocks noGrp="1"/>
          </p:cNvSpPr>
          <p:nvPr>
            <p:ph type="body" sz="half" idx="2"/>
          </p:nvPr>
        </p:nvSpPr>
        <p:spPr>
          <a:xfrm>
            <a:off x="1981200" y="5810250"/>
            <a:ext cx="8286750" cy="876300"/>
          </a:xfrm>
          <a:prstGeom prst="rect">
            <a:avLst/>
          </a:prstGeom>
        </p:spPr>
        <p:txBody>
          <a:bodyPr/>
          <a:lstStyle>
            <a:lvl1pPr marL="0" indent="0">
              <a:buNone/>
              <a:defRPr sz="1600">
                <a:solidFill>
                  <a:srgbClr val="00214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21672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AB5C28-D2B5-8215-6F54-FB5FBEC736B0}"/>
              </a:ext>
            </a:extLst>
          </p:cNvPr>
          <p:cNvSpPr txBox="1"/>
          <p:nvPr/>
        </p:nvSpPr>
        <p:spPr>
          <a:xfrm>
            <a:off x="0" y="6627168"/>
            <a:ext cx="6096654" cy="230832"/>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000" dirty="0">
                <a:solidFill>
                  <a:schemeClr val="bg1">
                    <a:lumMod val="50000"/>
                  </a:schemeClr>
                </a:solidFill>
              </a:rPr>
              <a:t>Initial, Version Number, Date</a:t>
            </a:r>
          </a:p>
        </p:txBody>
      </p:sp>
      <p:sp>
        <p:nvSpPr>
          <p:cNvPr id="3" name="TextBox 2">
            <a:extLst>
              <a:ext uri="{FF2B5EF4-FFF2-40B4-BE49-F238E27FC236}">
                <a16:creationId xmlns:a16="http://schemas.microsoft.com/office/drawing/2014/main" id="{2FFA44D8-D8FA-1DE1-4E50-FE08515D5193}"/>
              </a:ext>
            </a:extLst>
          </p:cNvPr>
          <p:cNvSpPr txBox="1"/>
          <p:nvPr/>
        </p:nvSpPr>
        <p:spPr>
          <a:xfrm>
            <a:off x="11163993" y="6612997"/>
            <a:ext cx="1028007" cy="24500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5730" algn="r">
              <a:lnSpc>
                <a:spcPct val="107000"/>
              </a:lnSpc>
            </a:pPr>
            <a:r>
              <a:rPr lang="en-GB" sz="1000" dirty="0">
                <a:solidFill>
                  <a:schemeClr val="bg1">
                    <a:lumMod val="50000"/>
                  </a:schemeClr>
                </a:solidFill>
                <a:effectLst/>
                <a:latin typeface="Arial" panose="020B0604020202020204" pitchFamily="34" charset="0"/>
                <a:ea typeface="Calibri" panose="020F0502020204030204" pitchFamily="34" charset="0"/>
              </a:rPr>
              <a:t>© MEI 2022</a:t>
            </a:r>
          </a:p>
        </p:txBody>
      </p:sp>
    </p:spTree>
    <p:extLst>
      <p:ext uri="{BB962C8B-B14F-4D97-AF65-F5344CB8AC3E}">
        <p14:creationId xmlns:p14="http://schemas.microsoft.com/office/powerpoint/2010/main" val="4002864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D5299-B008-451E-B553-B8F2FE9753EB}"/>
              </a:ext>
            </a:extLst>
          </p:cNvPr>
          <p:cNvSpPr>
            <a:spLocks noGrp="1"/>
          </p:cNvSpPr>
          <p:nvPr>
            <p:ph type="title"/>
          </p:nvPr>
        </p:nvSpPr>
        <p:spPr>
          <a:xfrm>
            <a:off x="838200" y="1000125"/>
            <a:ext cx="10515600" cy="690563"/>
          </a:xfrm>
          <a:prstGeom prst="rect">
            <a:avLst/>
          </a:prstGeom>
        </p:spPr>
        <p:txBody>
          <a:bodyPr/>
          <a:lstStyle>
            <a:lvl1pPr>
              <a:defRPr>
                <a:solidFill>
                  <a:srgbClr val="009FDA"/>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C2DE8DFD-A1E5-4414-AAE5-913D865C5C0C}"/>
              </a:ext>
            </a:extLst>
          </p:cNvPr>
          <p:cNvSpPr>
            <a:spLocks noGrp="1"/>
          </p:cNvSpPr>
          <p:nvPr>
            <p:ph sz="half" idx="1"/>
          </p:nvPr>
        </p:nvSpPr>
        <p:spPr>
          <a:xfrm>
            <a:off x="838200" y="1825625"/>
            <a:ext cx="10515600" cy="4351338"/>
          </a:xfrm>
          <a:prstGeom prst="rect">
            <a:avLst/>
          </a:prstGeom>
        </p:spPr>
        <p:txBody>
          <a:bodyPr/>
          <a:lstStyle>
            <a:lvl1pPr marL="228600" indent="-228600">
              <a:buClr>
                <a:srgbClr val="009FDA"/>
              </a:buClr>
              <a:buFont typeface="Wingdings" panose="05000000000000000000" pitchFamily="2" charset="2"/>
              <a:buChar char="§"/>
              <a:defRPr>
                <a:solidFill>
                  <a:srgbClr val="002147"/>
                </a:solidFill>
                <a:latin typeface="Arial" panose="020B0604020202020204" pitchFamily="34" charset="0"/>
                <a:cs typeface="Arial" panose="020B0604020202020204" pitchFamily="34" charset="0"/>
              </a:defRPr>
            </a:lvl1pPr>
            <a:lvl2pPr marL="685800" indent="-228600">
              <a:buClr>
                <a:srgbClr val="009FDA"/>
              </a:buClr>
              <a:buFont typeface="Wingdings" panose="05000000000000000000" pitchFamily="2" charset="2"/>
              <a:buChar char="§"/>
              <a:defRPr>
                <a:solidFill>
                  <a:srgbClr val="002147"/>
                </a:solidFill>
                <a:latin typeface="Arial" panose="020B0604020202020204" pitchFamily="34" charset="0"/>
                <a:cs typeface="Arial" panose="020B0604020202020204" pitchFamily="34" charset="0"/>
              </a:defRPr>
            </a:lvl2pPr>
            <a:lvl3pPr marL="1143000" indent="-228600">
              <a:buClr>
                <a:srgbClr val="009FDA"/>
              </a:buClr>
              <a:buFont typeface="Wingdings" panose="05000000000000000000" pitchFamily="2" charset="2"/>
              <a:buChar char="§"/>
              <a:defRPr>
                <a:solidFill>
                  <a:srgbClr val="002147"/>
                </a:solidFill>
                <a:latin typeface="Arial" panose="020B0604020202020204" pitchFamily="34" charset="0"/>
                <a:cs typeface="Arial" panose="020B0604020202020204" pitchFamily="34" charset="0"/>
              </a:defRPr>
            </a:lvl3pPr>
            <a:lvl4pPr marL="1600200" indent="-228600">
              <a:buClr>
                <a:srgbClr val="009FDA"/>
              </a:buClr>
              <a:buFont typeface="Wingdings" panose="05000000000000000000" pitchFamily="2" charset="2"/>
              <a:buChar char="§"/>
              <a:defRPr>
                <a:solidFill>
                  <a:srgbClr val="002147"/>
                </a:solidFill>
                <a:latin typeface="Arial" panose="020B0604020202020204" pitchFamily="34" charset="0"/>
                <a:cs typeface="Arial" panose="020B0604020202020204" pitchFamily="34" charset="0"/>
              </a:defRPr>
            </a:lvl4pPr>
            <a:lvl5pPr marL="2057400" indent="-228600">
              <a:buClr>
                <a:srgbClr val="009FDA"/>
              </a:buClr>
              <a:buFont typeface="Wingdings" panose="05000000000000000000" pitchFamily="2" charset="2"/>
              <a:buChar char="§"/>
              <a:defRPr>
                <a:solidFill>
                  <a:srgbClr val="002147"/>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054046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0959C-B222-4B28-9E6D-7E9C8BFEC873}"/>
              </a:ext>
            </a:extLst>
          </p:cNvPr>
          <p:cNvSpPr>
            <a:spLocks noGrp="1"/>
          </p:cNvSpPr>
          <p:nvPr>
            <p:ph type="title"/>
          </p:nvPr>
        </p:nvSpPr>
        <p:spPr>
          <a:xfrm>
            <a:off x="839787" y="4514055"/>
            <a:ext cx="10714037" cy="1325563"/>
          </a:xfrm>
          <a:prstGeom prst="rect">
            <a:avLst/>
          </a:prstGeom>
        </p:spPr>
        <p:txBody>
          <a:bodyPr/>
          <a:lstStyle>
            <a:lvl1pPr>
              <a:defRPr>
                <a:solidFill>
                  <a:srgbClr val="009FDA"/>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CEF08FC9-DD17-4EB3-A8B9-84DD6BFAA0F6}"/>
              </a:ext>
            </a:extLst>
          </p:cNvPr>
          <p:cNvSpPr>
            <a:spLocks noGrp="1"/>
          </p:cNvSpPr>
          <p:nvPr>
            <p:ph type="body" idx="1"/>
          </p:nvPr>
        </p:nvSpPr>
        <p:spPr>
          <a:xfrm>
            <a:off x="839787" y="2105025"/>
            <a:ext cx="10714037" cy="2323305"/>
          </a:xfrm>
          <a:prstGeom prst="rect">
            <a:avLst/>
          </a:prstGeom>
        </p:spPr>
        <p:txBody>
          <a:bodyPr anchor="b"/>
          <a:lstStyle>
            <a:lvl1pPr marL="0" indent="0">
              <a:buNone/>
              <a:defRPr sz="2400" b="0">
                <a:solidFill>
                  <a:srgbClr val="002147"/>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09372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EE9FD-02A3-4AE0-AB2C-56A6840CA12D}"/>
              </a:ext>
            </a:extLst>
          </p:cNvPr>
          <p:cNvSpPr>
            <a:spLocks noGrp="1"/>
          </p:cNvSpPr>
          <p:nvPr>
            <p:ph type="title"/>
          </p:nvPr>
        </p:nvSpPr>
        <p:spPr>
          <a:xfrm>
            <a:off x="838200" y="908050"/>
            <a:ext cx="10515600" cy="739775"/>
          </a:xfrm>
          <a:prstGeom prst="rect">
            <a:avLst/>
          </a:prstGeom>
        </p:spPr>
        <p:txBody>
          <a:bodyPr/>
          <a:lstStyle>
            <a:lvl1pPr>
              <a:defRPr>
                <a:solidFill>
                  <a:srgbClr val="009FDA"/>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7" name="Content Placeholder 6">
            <a:extLst>
              <a:ext uri="{FF2B5EF4-FFF2-40B4-BE49-F238E27FC236}">
                <a16:creationId xmlns:a16="http://schemas.microsoft.com/office/drawing/2014/main" id="{3FF18DFA-A350-4840-897D-E9B787338666}"/>
              </a:ext>
            </a:extLst>
          </p:cNvPr>
          <p:cNvSpPr>
            <a:spLocks noGrp="1"/>
          </p:cNvSpPr>
          <p:nvPr>
            <p:ph sz="quarter" idx="10"/>
          </p:nvPr>
        </p:nvSpPr>
        <p:spPr>
          <a:xfrm>
            <a:off x="838200" y="1866900"/>
            <a:ext cx="5172075" cy="4438650"/>
          </a:xfrm>
          <a:prstGeom prst="rect">
            <a:avLst/>
          </a:prstGeom>
        </p:spPr>
        <p:txBody>
          <a:bodyPr/>
          <a:lstStyle>
            <a:lvl1pPr marL="228600" indent="-228600">
              <a:buClr>
                <a:srgbClr val="009FDA"/>
              </a:buClr>
              <a:buFont typeface="Wingdings" panose="05000000000000000000" pitchFamily="2" charset="2"/>
              <a:buChar char="§"/>
              <a:defRPr/>
            </a:lvl1pPr>
            <a:lvl2pPr marL="685800" indent="-228600">
              <a:buClr>
                <a:srgbClr val="009FDA"/>
              </a:buClr>
              <a:buFont typeface="Wingdings" panose="05000000000000000000" pitchFamily="2" charset="2"/>
              <a:buChar char="§"/>
              <a:defRPr/>
            </a:lvl2pPr>
            <a:lvl3pPr marL="1143000" indent="-228600">
              <a:buClr>
                <a:srgbClr val="009FDA"/>
              </a:buClr>
              <a:buFont typeface="Wingdings" panose="05000000000000000000" pitchFamily="2" charset="2"/>
              <a:buChar char="§"/>
              <a:defRPr/>
            </a:lvl3pPr>
            <a:lvl4pPr marL="1600200" indent="-228600">
              <a:buClr>
                <a:srgbClr val="009FDA"/>
              </a:buClr>
              <a:buFont typeface="Wingdings" panose="05000000000000000000" pitchFamily="2" charset="2"/>
              <a:buChar char="§"/>
              <a:defRPr/>
            </a:lvl4pPr>
            <a:lvl5pPr marL="2057400" indent="-228600">
              <a:buClr>
                <a:srgbClr val="009FDA"/>
              </a:buClr>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6">
            <a:extLst>
              <a:ext uri="{FF2B5EF4-FFF2-40B4-BE49-F238E27FC236}">
                <a16:creationId xmlns:a16="http://schemas.microsoft.com/office/drawing/2014/main" id="{A2F81AC7-C179-4BA0-92A2-2205B1C28A90}"/>
              </a:ext>
            </a:extLst>
          </p:cNvPr>
          <p:cNvSpPr>
            <a:spLocks noGrp="1"/>
          </p:cNvSpPr>
          <p:nvPr>
            <p:ph sz="quarter" idx="11"/>
          </p:nvPr>
        </p:nvSpPr>
        <p:spPr>
          <a:xfrm>
            <a:off x="6181725" y="1866900"/>
            <a:ext cx="5172075" cy="4438650"/>
          </a:xfrm>
          <a:prstGeom prst="rect">
            <a:avLst/>
          </a:prstGeom>
        </p:spPr>
        <p:txBody>
          <a:bodyPr/>
          <a:lstStyle>
            <a:lvl1pPr marL="228600" indent="-228600">
              <a:buClr>
                <a:srgbClr val="009FDA"/>
              </a:buClr>
              <a:buFont typeface="Wingdings" panose="05000000000000000000" pitchFamily="2" charset="2"/>
              <a:buChar char="§"/>
              <a:defRPr/>
            </a:lvl1pPr>
            <a:lvl2pPr marL="685800" indent="-228600">
              <a:buClr>
                <a:srgbClr val="009FDA"/>
              </a:buClr>
              <a:buFont typeface="Wingdings" panose="05000000000000000000" pitchFamily="2" charset="2"/>
              <a:buChar char="§"/>
              <a:defRPr/>
            </a:lvl2pPr>
            <a:lvl3pPr marL="1143000" indent="-228600">
              <a:buClr>
                <a:srgbClr val="009FDA"/>
              </a:buClr>
              <a:buFont typeface="Wingdings" panose="05000000000000000000" pitchFamily="2" charset="2"/>
              <a:buChar char="§"/>
              <a:defRPr/>
            </a:lvl3pPr>
            <a:lvl4pPr marL="1600200" indent="-228600">
              <a:buClr>
                <a:srgbClr val="009FDA"/>
              </a:buClr>
              <a:buFont typeface="Wingdings" panose="05000000000000000000" pitchFamily="2" charset="2"/>
              <a:buChar char="§"/>
              <a:defRPr/>
            </a:lvl4pPr>
            <a:lvl5pPr marL="2057400" indent="-228600">
              <a:buClr>
                <a:srgbClr val="009FDA"/>
              </a:buClr>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100397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Comparison">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A845CA-EC47-40B0-9247-D15C3E2E674A}"/>
              </a:ext>
            </a:extLst>
          </p:cNvPr>
          <p:cNvSpPr>
            <a:spLocks noGrp="1"/>
          </p:cNvSpPr>
          <p:nvPr>
            <p:ph type="title"/>
          </p:nvPr>
        </p:nvSpPr>
        <p:spPr>
          <a:xfrm>
            <a:off x="409574" y="927100"/>
            <a:ext cx="11344275" cy="625475"/>
          </a:xfrm>
          <a:prstGeom prst="rect">
            <a:avLst/>
          </a:prstGeom>
        </p:spPr>
        <p:txBody>
          <a:bodyPr/>
          <a:lstStyle>
            <a:lvl1pPr>
              <a:defRPr>
                <a:solidFill>
                  <a:srgbClr val="009FDA"/>
                </a:solidFill>
              </a:defRPr>
            </a:lvl1pPr>
          </a:lstStyle>
          <a:p>
            <a:r>
              <a:rPr lang="en-US"/>
              <a:t>Click to edit Master title style</a:t>
            </a:r>
            <a:endParaRPr lang="en-GB"/>
          </a:p>
        </p:txBody>
      </p:sp>
      <p:sp>
        <p:nvSpPr>
          <p:cNvPr id="13" name="Text Placeholder 12">
            <a:extLst>
              <a:ext uri="{FF2B5EF4-FFF2-40B4-BE49-F238E27FC236}">
                <a16:creationId xmlns:a16="http://schemas.microsoft.com/office/drawing/2014/main" id="{A18A8EA9-9562-42F3-93DA-586324E5929E}"/>
              </a:ext>
            </a:extLst>
          </p:cNvPr>
          <p:cNvSpPr>
            <a:spLocks noGrp="1"/>
          </p:cNvSpPr>
          <p:nvPr>
            <p:ph type="body" sz="quarter" idx="10"/>
          </p:nvPr>
        </p:nvSpPr>
        <p:spPr>
          <a:xfrm>
            <a:off x="409575" y="1704975"/>
            <a:ext cx="5591175" cy="625475"/>
          </a:xfrm>
          <a:prstGeom prst="rect">
            <a:avLst/>
          </a:prstGeom>
        </p:spPr>
        <p:txBody>
          <a:bodyPr/>
          <a:lstStyle>
            <a:lvl1pPr marL="0" indent="0">
              <a:buNone/>
              <a:defRPr>
                <a:solidFill>
                  <a:srgbClr val="002147"/>
                </a:solidFill>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2360F79E-0FBC-4C90-A612-49FC333B2176}"/>
              </a:ext>
            </a:extLst>
          </p:cNvPr>
          <p:cNvSpPr>
            <a:spLocks noGrp="1"/>
          </p:cNvSpPr>
          <p:nvPr>
            <p:ph sz="quarter" idx="11"/>
          </p:nvPr>
        </p:nvSpPr>
        <p:spPr>
          <a:xfrm>
            <a:off x="409575" y="2419350"/>
            <a:ext cx="5572125" cy="3914775"/>
          </a:xfrm>
          <a:prstGeom prst="rect">
            <a:avLst/>
          </a:prstGeom>
        </p:spPr>
        <p:txBody>
          <a:bodyPr/>
          <a:lstStyle>
            <a:lvl1pPr marL="228600" indent="-228600">
              <a:buClr>
                <a:srgbClr val="009FDA"/>
              </a:buClr>
              <a:buFont typeface="Wingdings" panose="05000000000000000000" pitchFamily="2" charset="2"/>
              <a:buChar char="§"/>
              <a:defRPr>
                <a:solidFill>
                  <a:srgbClr val="002147"/>
                </a:solidFill>
              </a:defRPr>
            </a:lvl1pPr>
            <a:lvl2pPr marL="685800" indent="-228600">
              <a:buClr>
                <a:srgbClr val="009FDA"/>
              </a:buClr>
              <a:buFont typeface="Wingdings" panose="05000000000000000000" pitchFamily="2" charset="2"/>
              <a:buChar char="§"/>
              <a:defRPr>
                <a:solidFill>
                  <a:srgbClr val="002147"/>
                </a:solidFill>
              </a:defRPr>
            </a:lvl2pPr>
            <a:lvl3pPr marL="1143000" indent="-228600">
              <a:buClr>
                <a:srgbClr val="009FDA"/>
              </a:buClr>
              <a:buFont typeface="Wingdings" panose="05000000000000000000" pitchFamily="2" charset="2"/>
              <a:buChar char="§"/>
              <a:defRPr>
                <a:solidFill>
                  <a:srgbClr val="002147"/>
                </a:solidFill>
              </a:defRPr>
            </a:lvl3pPr>
            <a:lvl4pPr marL="1600200" indent="-228600">
              <a:buClr>
                <a:srgbClr val="009FDA"/>
              </a:buClr>
              <a:buFont typeface="Wingdings" panose="05000000000000000000" pitchFamily="2" charset="2"/>
              <a:buChar char="§"/>
              <a:defRPr>
                <a:solidFill>
                  <a:srgbClr val="002147"/>
                </a:solidFill>
              </a:defRPr>
            </a:lvl4pPr>
            <a:lvl5pPr marL="2057400" indent="-228600">
              <a:buClr>
                <a:srgbClr val="009FDA"/>
              </a:buClr>
              <a:buFont typeface="Wingdings" panose="05000000000000000000" pitchFamily="2" charset="2"/>
              <a:buChar char="§"/>
              <a:defRPr>
                <a:solidFill>
                  <a:srgbClr val="00214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2">
            <a:extLst>
              <a:ext uri="{FF2B5EF4-FFF2-40B4-BE49-F238E27FC236}">
                <a16:creationId xmlns:a16="http://schemas.microsoft.com/office/drawing/2014/main" id="{1CB0F377-C0B9-471B-815A-E11F38DFB7D5}"/>
              </a:ext>
            </a:extLst>
          </p:cNvPr>
          <p:cNvSpPr>
            <a:spLocks noGrp="1"/>
          </p:cNvSpPr>
          <p:nvPr>
            <p:ph type="body" sz="quarter" idx="12"/>
          </p:nvPr>
        </p:nvSpPr>
        <p:spPr>
          <a:xfrm>
            <a:off x="6162674" y="1704975"/>
            <a:ext cx="5591175" cy="625475"/>
          </a:xfrm>
          <a:prstGeom prst="rect">
            <a:avLst/>
          </a:prstGeom>
        </p:spPr>
        <p:txBody>
          <a:bodyPr/>
          <a:lstStyle>
            <a:lvl1pPr marL="0" indent="0">
              <a:buNone/>
              <a:defRPr>
                <a:solidFill>
                  <a:srgbClr val="002147"/>
                </a:solidFill>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DB951EFD-6907-4B3B-8DE6-7DCD3B6E9E0A}"/>
              </a:ext>
            </a:extLst>
          </p:cNvPr>
          <p:cNvSpPr>
            <a:spLocks noGrp="1"/>
          </p:cNvSpPr>
          <p:nvPr>
            <p:ph sz="quarter" idx="13"/>
          </p:nvPr>
        </p:nvSpPr>
        <p:spPr>
          <a:xfrm>
            <a:off x="6162674" y="2419350"/>
            <a:ext cx="5572125" cy="3914775"/>
          </a:xfrm>
          <a:prstGeom prst="rect">
            <a:avLst/>
          </a:prstGeom>
        </p:spPr>
        <p:txBody>
          <a:bodyPr/>
          <a:lstStyle>
            <a:lvl1pPr marL="228600" indent="-228600">
              <a:buClr>
                <a:srgbClr val="009FDA"/>
              </a:buClr>
              <a:buFont typeface="Wingdings" panose="05000000000000000000" pitchFamily="2" charset="2"/>
              <a:buChar char="§"/>
              <a:defRPr>
                <a:solidFill>
                  <a:srgbClr val="002147"/>
                </a:solidFill>
              </a:defRPr>
            </a:lvl1pPr>
            <a:lvl2pPr marL="685800" indent="-228600">
              <a:buClr>
                <a:srgbClr val="009FDA"/>
              </a:buClr>
              <a:buFont typeface="Wingdings" panose="05000000000000000000" pitchFamily="2" charset="2"/>
              <a:buChar char="§"/>
              <a:defRPr>
                <a:solidFill>
                  <a:srgbClr val="002147"/>
                </a:solidFill>
              </a:defRPr>
            </a:lvl2pPr>
            <a:lvl3pPr marL="1143000" indent="-228600">
              <a:buClr>
                <a:srgbClr val="009FDA"/>
              </a:buClr>
              <a:buFont typeface="Wingdings" panose="05000000000000000000" pitchFamily="2" charset="2"/>
              <a:buChar char="§"/>
              <a:defRPr>
                <a:solidFill>
                  <a:srgbClr val="002147"/>
                </a:solidFill>
              </a:defRPr>
            </a:lvl3pPr>
            <a:lvl4pPr marL="1600200" indent="-228600">
              <a:buClr>
                <a:srgbClr val="009FDA"/>
              </a:buClr>
              <a:buFont typeface="Wingdings" panose="05000000000000000000" pitchFamily="2" charset="2"/>
              <a:buChar char="§"/>
              <a:defRPr>
                <a:solidFill>
                  <a:srgbClr val="002147"/>
                </a:solidFill>
              </a:defRPr>
            </a:lvl4pPr>
            <a:lvl5pPr marL="2057400" indent="-228600">
              <a:buClr>
                <a:srgbClr val="009FDA"/>
              </a:buClr>
              <a:buFont typeface="Wingdings" panose="05000000000000000000" pitchFamily="2" charset="2"/>
              <a:buChar char="§"/>
              <a:defRPr>
                <a:solidFill>
                  <a:srgbClr val="00214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33753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15A58DE-2960-4DB0-AFBF-C1CF7282266E}"/>
              </a:ext>
            </a:extLst>
          </p:cNvPr>
          <p:cNvSpPr>
            <a:spLocks noGrp="1"/>
          </p:cNvSpPr>
          <p:nvPr>
            <p:ph type="title"/>
          </p:nvPr>
        </p:nvSpPr>
        <p:spPr>
          <a:xfrm>
            <a:off x="361949" y="917575"/>
            <a:ext cx="11287125" cy="606425"/>
          </a:xfrm>
          <a:prstGeom prst="rect">
            <a:avLst/>
          </a:prstGeom>
        </p:spPr>
        <p:txBody>
          <a:bodyPr/>
          <a:lstStyle>
            <a:lvl1pPr>
              <a:defRPr>
                <a:solidFill>
                  <a:srgbClr val="009FDA"/>
                </a:solidFill>
              </a:defRPr>
            </a:lvl1pPr>
          </a:lstStyle>
          <a:p>
            <a:r>
              <a:rPr lang="en-US"/>
              <a:t>Click to edit Master title style</a:t>
            </a:r>
            <a:endParaRPr lang="en-GB" dirty="0"/>
          </a:p>
        </p:txBody>
      </p:sp>
    </p:spTree>
    <p:extLst>
      <p:ext uri="{BB962C8B-B14F-4D97-AF65-F5344CB8AC3E}">
        <p14:creationId xmlns:p14="http://schemas.microsoft.com/office/powerpoint/2010/main" val="2019029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E9E18-B16A-4E52-B265-385E5631AECE}"/>
              </a:ext>
            </a:extLst>
          </p:cNvPr>
          <p:cNvSpPr>
            <a:spLocks noGrp="1"/>
          </p:cNvSpPr>
          <p:nvPr>
            <p:ph type="title"/>
          </p:nvPr>
        </p:nvSpPr>
        <p:spPr>
          <a:xfrm>
            <a:off x="839788" y="987424"/>
            <a:ext cx="3932237" cy="1069975"/>
          </a:xfrm>
          <a:prstGeom prst="rect">
            <a:avLst/>
          </a:prstGeom>
        </p:spPr>
        <p:txBody>
          <a:bodyPr anchor="b"/>
          <a:lstStyle>
            <a:lvl1pPr>
              <a:defRPr sz="3200">
                <a:solidFill>
                  <a:srgbClr val="009FDA"/>
                </a:solidFill>
              </a:defRPr>
            </a:lvl1pPr>
          </a:lstStyle>
          <a:p>
            <a:r>
              <a:rPr lang="en-US"/>
              <a:t>Click to edit Master title style</a:t>
            </a:r>
            <a:endParaRPr lang="en-GB" dirty="0"/>
          </a:p>
        </p:txBody>
      </p:sp>
      <p:sp>
        <p:nvSpPr>
          <p:cNvPr id="3" name="Picture Placeholder 2">
            <a:extLst>
              <a:ext uri="{FF2B5EF4-FFF2-40B4-BE49-F238E27FC236}">
                <a16:creationId xmlns:a16="http://schemas.microsoft.com/office/drawing/2014/main" id="{18A32DF8-33FB-458C-BD52-34F2881C35D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4" name="Text Placeholder 3">
            <a:extLst>
              <a:ext uri="{FF2B5EF4-FFF2-40B4-BE49-F238E27FC236}">
                <a16:creationId xmlns:a16="http://schemas.microsoft.com/office/drawing/2014/main" id="{916F2E0F-0040-4CA7-9990-6BD5114386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solidFill>
                  <a:srgbClr val="00214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03549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BE08EEC-F69F-40EA-BEB2-8D5514C001A4}"/>
              </a:ext>
            </a:extLst>
          </p:cNvPr>
          <p:cNvCxnSpPr/>
          <p:nvPr/>
        </p:nvCxnSpPr>
        <p:spPr>
          <a:xfrm>
            <a:off x="207389" y="821094"/>
            <a:ext cx="11632677" cy="0"/>
          </a:xfrm>
          <a:prstGeom prst="line">
            <a:avLst/>
          </a:prstGeom>
          <a:ln w="19050">
            <a:solidFill>
              <a:srgbClr val="009FDA"/>
            </a:solidFill>
          </a:ln>
        </p:spPr>
        <p:style>
          <a:lnRef idx="1">
            <a:schemeClr val="accent1"/>
          </a:lnRef>
          <a:fillRef idx="0">
            <a:schemeClr val="accent1"/>
          </a:fillRef>
          <a:effectRef idx="0">
            <a:schemeClr val="accent1"/>
          </a:effectRef>
          <a:fontRef idx="minor">
            <a:schemeClr val="tx1"/>
          </a:fontRef>
        </p:style>
      </p:cxnSp>
      <p:pic>
        <p:nvPicPr>
          <p:cNvPr id="3" name="Picture 2" descr="A picture containing chart&#10;&#10;Description automatically generated">
            <a:extLst>
              <a:ext uri="{FF2B5EF4-FFF2-40B4-BE49-F238E27FC236}">
                <a16:creationId xmlns:a16="http://schemas.microsoft.com/office/drawing/2014/main" id="{3205DD17-395F-D24D-87C0-547184D0EC56}"/>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07389" y="0"/>
            <a:ext cx="2974131" cy="792740"/>
          </a:xfrm>
          <a:prstGeom prst="rect">
            <a:avLst/>
          </a:prstGeom>
        </p:spPr>
      </p:pic>
      <p:pic>
        <p:nvPicPr>
          <p:cNvPr id="4" name="Picture 3" descr="A red and blue logo&#10;&#10;Description automatically generated">
            <a:extLst>
              <a:ext uri="{FF2B5EF4-FFF2-40B4-BE49-F238E27FC236}">
                <a16:creationId xmlns:a16="http://schemas.microsoft.com/office/drawing/2014/main" id="{BA833D04-9CC8-60FC-B894-2761C5472699}"/>
              </a:ext>
            </a:extLst>
          </p:cNvPr>
          <p:cNvPicPr>
            <a:picLocks noChangeAspect="1"/>
          </p:cNvPicPr>
          <p:nvPr/>
        </p:nvPicPr>
        <p:blipFill rotWithShape="1">
          <a:blip r:embed="rId24">
            <a:extLst>
              <a:ext uri="{28A0092B-C50C-407E-A947-70E740481C1C}">
                <a14:useLocalDpi xmlns:a14="http://schemas.microsoft.com/office/drawing/2010/main" val="0"/>
              </a:ext>
            </a:extLst>
          </a:blip>
          <a:srcRect t="12036" b="15455"/>
          <a:stretch/>
        </p:blipFill>
        <p:spPr>
          <a:xfrm>
            <a:off x="10041746" y="0"/>
            <a:ext cx="1942865" cy="792740"/>
          </a:xfrm>
          <a:prstGeom prst="rect">
            <a:avLst/>
          </a:prstGeom>
        </p:spPr>
      </p:pic>
      <p:pic>
        <p:nvPicPr>
          <p:cNvPr id="2" name="Picture 1" descr="A picture containing chart&#10;&#10;Description automatically generated">
            <a:extLst>
              <a:ext uri="{FF2B5EF4-FFF2-40B4-BE49-F238E27FC236}">
                <a16:creationId xmlns:a16="http://schemas.microsoft.com/office/drawing/2014/main" id="{5369B3E7-67CE-FB03-CF8C-8113A0487546}"/>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207389" y="0"/>
            <a:ext cx="3080505" cy="821094"/>
          </a:xfrm>
          <a:prstGeom prst="rect">
            <a:avLst/>
          </a:prstGeom>
        </p:spPr>
      </p:pic>
      <p:cxnSp>
        <p:nvCxnSpPr>
          <p:cNvPr id="5" name="Straight Connector 4">
            <a:extLst>
              <a:ext uri="{FF2B5EF4-FFF2-40B4-BE49-F238E27FC236}">
                <a16:creationId xmlns:a16="http://schemas.microsoft.com/office/drawing/2014/main" id="{FCF83422-5C95-51C8-C7FA-5CE78D545503}"/>
              </a:ext>
            </a:extLst>
          </p:cNvPr>
          <p:cNvCxnSpPr/>
          <p:nvPr userDrawn="1"/>
        </p:nvCxnSpPr>
        <p:spPr>
          <a:xfrm>
            <a:off x="207389" y="821094"/>
            <a:ext cx="11632677" cy="0"/>
          </a:xfrm>
          <a:prstGeom prst="line">
            <a:avLst/>
          </a:prstGeom>
          <a:ln w="19050">
            <a:solidFill>
              <a:srgbClr val="009FD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850560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49" r:id="rId15"/>
    <p:sldLayoutId id="2147483651" r:id="rId16"/>
    <p:sldLayoutId id="2147483653" r:id="rId17"/>
    <p:sldLayoutId id="2147483654" r:id="rId18"/>
    <p:sldLayoutId id="2147483655" r:id="rId19"/>
    <p:sldLayoutId id="2147483656" r:id="rId20"/>
    <p:sldLayoutId id="2147483658"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ourworldindata.org/ozone-layer-context" TargetMode="External"/><Relationship Id="rId2" Type="http://schemas.openxmlformats.org/officeDocument/2006/relationships/hyperlink" Target="https://discoveringantarctica.org.uk/oceans-atmosphere-landscape/atmosphere-weather-and-climate/the-ozone-hole/"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s://colab.research.google.com/drive/1tTQ8NbZJimjIiozKWNQj0rCp0ZqemGwO"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www.copernicus.eu/en"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75031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2DCED-ADDD-F0D9-CDAB-4FB55846B3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E111B7-4747-2F5B-1433-5B54DCC646C4}"/>
              </a:ext>
            </a:extLst>
          </p:cNvPr>
          <p:cNvSpPr>
            <a:spLocks noGrp="1"/>
          </p:cNvSpPr>
          <p:nvPr>
            <p:ph type="title"/>
          </p:nvPr>
        </p:nvSpPr>
        <p:spPr/>
        <p:txBody>
          <a:bodyPr/>
          <a:lstStyle/>
          <a:p>
            <a:r>
              <a:rPr lang="en-GB" dirty="0"/>
              <a:t>The Ozone Hole</a:t>
            </a:r>
          </a:p>
        </p:txBody>
      </p:sp>
      <p:sp>
        <p:nvSpPr>
          <p:cNvPr id="4" name="Content Placeholder 3">
            <a:extLst>
              <a:ext uri="{FF2B5EF4-FFF2-40B4-BE49-F238E27FC236}">
                <a16:creationId xmlns:a16="http://schemas.microsoft.com/office/drawing/2014/main" id="{22A8E93A-C2FA-7378-6B3E-EE0490CC89AC}"/>
              </a:ext>
            </a:extLst>
          </p:cNvPr>
          <p:cNvSpPr>
            <a:spLocks noGrp="1"/>
          </p:cNvSpPr>
          <p:nvPr>
            <p:ph sz="quarter" idx="11"/>
          </p:nvPr>
        </p:nvSpPr>
        <p:spPr>
          <a:xfrm>
            <a:off x="6181725" y="1866900"/>
            <a:ext cx="5408913" cy="4438650"/>
          </a:xfrm>
        </p:spPr>
        <p:txBody>
          <a:bodyPr/>
          <a:lstStyle/>
          <a:p>
            <a:pPr marL="358775" indent="-358775"/>
            <a:r>
              <a:rPr lang="en-GB" dirty="0"/>
              <a:t>A </a:t>
            </a:r>
            <a:r>
              <a:rPr lang="en-GB" b="1" dirty="0"/>
              <a:t>hole</a:t>
            </a:r>
            <a:r>
              <a:rPr lang="en-GB" dirty="0"/>
              <a:t> in the ozone layer above Antarctica was discovered in the 1970s by scientists using </a:t>
            </a:r>
            <a:r>
              <a:rPr lang="en-GB" b="1" dirty="0"/>
              <a:t>satellite</a:t>
            </a:r>
            <a:r>
              <a:rPr lang="en-GB" dirty="0"/>
              <a:t> data.</a:t>
            </a:r>
          </a:p>
          <a:p>
            <a:pPr marL="358775" indent="-358775"/>
            <a:r>
              <a:rPr lang="en-GB" dirty="0"/>
              <a:t>This hole was caused by </a:t>
            </a:r>
            <a:r>
              <a:rPr lang="en-GB" b="1" dirty="0"/>
              <a:t>human-made chemicals</a:t>
            </a:r>
            <a:r>
              <a:rPr lang="en-GB" dirty="0"/>
              <a:t> in the atmosphere.</a:t>
            </a:r>
          </a:p>
          <a:p>
            <a:pPr marL="358775" indent="-358775"/>
            <a:r>
              <a:rPr lang="en-GB" dirty="0"/>
              <a:t>Since the 1980s, countries have agreed to </a:t>
            </a:r>
            <a:r>
              <a:rPr lang="en-GB" b="1" dirty="0"/>
              <a:t>limit</a:t>
            </a:r>
            <a:r>
              <a:rPr lang="en-GB" dirty="0"/>
              <a:t> the use of these chemicals.</a:t>
            </a:r>
          </a:p>
          <a:p>
            <a:endParaRPr lang="en-GB" dirty="0"/>
          </a:p>
        </p:txBody>
      </p:sp>
      <p:pic>
        <p:nvPicPr>
          <p:cNvPr id="3" name="Content Placeholder 2" descr="File:Ozone Hole 2015.jpg - Wikimedia Commons">
            <a:extLst>
              <a:ext uri="{FF2B5EF4-FFF2-40B4-BE49-F238E27FC236}">
                <a16:creationId xmlns:a16="http://schemas.microsoft.com/office/drawing/2014/main" id="{7D1CAF0C-4CB1-96EA-BD33-BE8DBF7A16AF}"/>
              </a:ext>
            </a:extLst>
          </p:cNvPr>
          <p:cNvPicPr>
            <a:picLocks noGrp="1" noChangeAspect="1"/>
          </p:cNvPicPr>
          <p:nvPr>
            <p:ph sz="quarter" idx="10"/>
          </p:nvPr>
        </p:nvPicPr>
        <p:blipFill>
          <a:blip r:embed="rId3"/>
          <a:stretch>
            <a:fillRect/>
          </a:stretch>
        </p:blipFill>
        <p:spPr>
          <a:xfrm>
            <a:off x="838200" y="2362200"/>
            <a:ext cx="5172075" cy="3448050"/>
          </a:xfrm>
        </p:spPr>
      </p:pic>
    </p:spTree>
    <p:extLst>
      <p:ext uri="{BB962C8B-B14F-4D97-AF65-F5344CB8AC3E}">
        <p14:creationId xmlns:p14="http://schemas.microsoft.com/office/powerpoint/2010/main" val="1827451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F5701A-C641-3F2D-F5A2-20D1954A44F8}"/>
              </a:ext>
            </a:extLst>
          </p:cNvPr>
          <p:cNvSpPr>
            <a:spLocks noGrp="1"/>
          </p:cNvSpPr>
          <p:nvPr>
            <p:ph type="title"/>
          </p:nvPr>
        </p:nvSpPr>
        <p:spPr/>
        <p:txBody>
          <a:bodyPr/>
          <a:lstStyle/>
          <a:p>
            <a:r>
              <a:rPr lang="en-GB"/>
              <a:t>The data sets</a:t>
            </a:r>
          </a:p>
        </p:txBody>
      </p:sp>
      <p:sp>
        <p:nvSpPr>
          <p:cNvPr id="6" name="Content Placeholder 5">
            <a:extLst>
              <a:ext uri="{FF2B5EF4-FFF2-40B4-BE49-F238E27FC236}">
                <a16:creationId xmlns:a16="http://schemas.microsoft.com/office/drawing/2014/main" id="{CCF6D8FD-8593-E315-01D8-D542F378EA57}"/>
              </a:ext>
            </a:extLst>
          </p:cNvPr>
          <p:cNvSpPr>
            <a:spLocks noGrp="1"/>
          </p:cNvSpPr>
          <p:nvPr>
            <p:ph sz="half" idx="1"/>
          </p:nvPr>
        </p:nvSpPr>
        <p:spPr/>
        <p:txBody>
          <a:bodyPr/>
          <a:lstStyle/>
          <a:p>
            <a:pPr marL="0" indent="0">
              <a:buNone/>
            </a:pPr>
            <a:r>
              <a:rPr lang="en-GB"/>
              <a:t>These activities feature daily and monthly measurements of ozone, atmospheric and weather conditions</a:t>
            </a:r>
          </a:p>
        </p:txBody>
      </p:sp>
      <p:pic>
        <p:nvPicPr>
          <p:cNvPr id="8" name="Picture 7">
            <a:extLst>
              <a:ext uri="{FF2B5EF4-FFF2-40B4-BE49-F238E27FC236}">
                <a16:creationId xmlns:a16="http://schemas.microsoft.com/office/drawing/2014/main" id="{117EE23F-DA5E-56A5-54CE-0728FF119A04}"/>
              </a:ext>
            </a:extLst>
          </p:cNvPr>
          <p:cNvPicPr>
            <a:picLocks noChangeAspect="1"/>
          </p:cNvPicPr>
          <p:nvPr/>
        </p:nvPicPr>
        <p:blipFill>
          <a:blip r:embed="rId2"/>
          <a:stretch>
            <a:fillRect/>
          </a:stretch>
        </p:blipFill>
        <p:spPr>
          <a:xfrm>
            <a:off x="279677" y="3013426"/>
            <a:ext cx="11632646" cy="2844449"/>
          </a:xfrm>
          <a:prstGeom prst="rect">
            <a:avLst/>
          </a:prstGeom>
          <a:ln>
            <a:solidFill>
              <a:srgbClr val="002147"/>
            </a:solidFill>
          </a:ln>
        </p:spPr>
      </p:pic>
    </p:spTree>
    <p:extLst>
      <p:ext uri="{BB962C8B-B14F-4D97-AF65-F5344CB8AC3E}">
        <p14:creationId xmlns:p14="http://schemas.microsoft.com/office/powerpoint/2010/main" val="269559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DCC30-1282-987C-1E51-C740CF6BFB6F}"/>
              </a:ext>
            </a:extLst>
          </p:cNvPr>
          <p:cNvSpPr>
            <a:spLocks noGrp="1"/>
          </p:cNvSpPr>
          <p:nvPr>
            <p:ph type="title"/>
          </p:nvPr>
        </p:nvSpPr>
        <p:spPr/>
        <p:txBody>
          <a:bodyPr/>
          <a:lstStyle/>
          <a:p>
            <a:r>
              <a:rPr lang="en-GB"/>
              <a:t>The daily data: variables</a:t>
            </a:r>
          </a:p>
        </p:txBody>
      </p:sp>
      <p:sp>
        <p:nvSpPr>
          <p:cNvPr id="4" name="Content Placeholder 3">
            <a:extLst>
              <a:ext uri="{FF2B5EF4-FFF2-40B4-BE49-F238E27FC236}">
                <a16:creationId xmlns:a16="http://schemas.microsoft.com/office/drawing/2014/main" id="{F5F7ABB7-BFDF-68ED-B271-32192DD939F4}"/>
              </a:ext>
            </a:extLst>
          </p:cNvPr>
          <p:cNvSpPr>
            <a:spLocks noGrp="1"/>
          </p:cNvSpPr>
          <p:nvPr>
            <p:ph sz="quarter" idx="10"/>
          </p:nvPr>
        </p:nvSpPr>
        <p:spPr/>
        <p:txBody>
          <a:bodyPr/>
          <a:lstStyle/>
          <a:p>
            <a:r>
              <a:rPr lang="en-GB"/>
              <a:t>date</a:t>
            </a:r>
          </a:p>
          <a:p>
            <a:r>
              <a:rPr lang="en-GB"/>
              <a:t>year</a:t>
            </a:r>
          </a:p>
          <a:p>
            <a:r>
              <a:rPr lang="en-GB"/>
              <a:t>month</a:t>
            </a:r>
          </a:p>
          <a:p>
            <a:r>
              <a:rPr lang="en-GB"/>
              <a:t>day </a:t>
            </a:r>
          </a:p>
          <a:p>
            <a:r>
              <a:rPr lang="en-GB" err="1"/>
              <a:t>day_of_year</a:t>
            </a:r>
            <a:endParaRPr lang="en-GB"/>
          </a:p>
          <a:p>
            <a:r>
              <a:rPr lang="en-GB"/>
              <a:t>season </a:t>
            </a:r>
          </a:p>
          <a:p>
            <a:r>
              <a:rPr lang="en-GB"/>
              <a:t>decade </a:t>
            </a:r>
          </a:p>
        </p:txBody>
      </p:sp>
      <p:sp>
        <p:nvSpPr>
          <p:cNvPr id="5" name="Content Placeholder 4">
            <a:extLst>
              <a:ext uri="{FF2B5EF4-FFF2-40B4-BE49-F238E27FC236}">
                <a16:creationId xmlns:a16="http://schemas.microsoft.com/office/drawing/2014/main" id="{4F3D2F44-9C59-E834-8E4B-89ADD9ABC691}"/>
              </a:ext>
            </a:extLst>
          </p:cNvPr>
          <p:cNvSpPr>
            <a:spLocks noGrp="1"/>
          </p:cNvSpPr>
          <p:nvPr>
            <p:ph sz="quarter" idx="11"/>
          </p:nvPr>
        </p:nvSpPr>
        <p:spPr>
          <a:xfrm>
            <a:off x="4436076" y="1866900"/>
            <a:ext cx="7438767" cy="4438650"/>
          </a:xfrm>
        </p:spPr>
        <p:txBody>
          <a:bodyPr/>
          <a:lstStyle/>
          <a:p>
            <a:r>
              <a:rPr lang="en-GB" err="1"/>
              <a:t>ozone_hole_area</a:t>
            </a:r>
            <a:r>
              <a:rPr lang="en-GB"/>
              <a:t> (million km²)</a:t>
            </a:r>
          </a:p>
          <a:p>
            <a:r>
              <a:rPr lang="en-GB" err="1"/>
              <a:t>ozone_column_minimum</a:t>
            </a:r>
            <a:r>
              <a:rPr lang="en-GB"/>
              <a:t>, (Dobson units)</a:t>
            </a:r>
          </a:p>
          <a:p>
            <a:r>
              <a:rPr lang="en-GB" err="1"/>
              <a:t>ozone_mass_deficit</a:t>
            </a:r>
            <a:r>
              <a:rPr lang="en-GB"/>
              <a:t>, (kg)</a:t>
            </a:r>
          </a:p>
          <a:p>
            <a:r>
              <a:rPr lang="en-GB" err="1"/>
              <a:t>air_temperature</a:t>
            </a:r>
            <a:r>
              <a:rPr lang="en-GB"/>
              <a:t>, (°C), taken at the surface</a:t>
            </a:r>
          </a:p>
          <a:p>
            <a:r>
              <a:rPr lang="en-GB" err="1"/>
              <a:t>surface_pressure</a:t>
            </a:r>
            <a:r>
              <a:rPr lang="en-GB"/>
              <a:t> (</a:t>
            </a:r>
            <a:r>
              <a:rPr lang="en-GB" err="1"/>
              <a:t>hPa</a:t>
            </a:r>
            <a:r>
              <a:rPr lang="en-GB"/>
              <a:t>)</a:t>
            </a:r>
          </a:p>
          <a:p>
            <a:r>
              <a:rPr lang="en-GB" err="1"/>
              <a:t>wind_speed</a:t>
            </a:r>
            <a:r>
              <a:rPr lang="en-GB"/>
              <a:t> (ms</a:t>
            </a:r>
            <a:r>
              <a:rPr lang="en-GB" baseline="30000"/>
              <a:t>-1</a:t>
            </a:r>
            <a:r>
              <a:rPr lang="en-GB"/>
              <a:t>), taken at the surface       </a:t>
            </a:r>
          </a:p>
          <a:p>
            <a:r>
              <a:rPr lang="en-GB" err="1"/>
              <a:t>stratosphere_temperature</a:t>
            </a:r>
            <a:r>
              <a:rPr lang="en-GB"/>
              <a:t> (°C), taken at an altitude of approximately 25km</a:t>
            </a:r>
          </a:p>
        </p:txBody>
      </p:sp>
    </p:spTree>
    <p:extLst>
      <p:ext uri="{BB962C8B-B14F-4D97-AF65-F5344CB8AC3E}">
        <p14:creationId xmlns:p14="http://schemas.microsoft.com/office/powerpoint/2010/main" val="3064227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C5BE8-CE26-7324-E350-4816C370F112}"/>
              </a:ext>
            </a:extLst>
          </p:cNvPr>
          <p:cNvSpPr>
            <a:spLocks noGrp="1"/>
          </p:cNvSpPr>
          <p:nvPr>
            <p:ph type="title"/>
          </p:nvPr>
        </p:nvSpPr>
        <p:spPr/>
        <p:txBody>
          <a:bodyPr/>
          <a:lstStyle/>
          <a:p>
            <a:r>
              <a:rPr lang="en-GB" dirty="0"/>
              <a:t>More information</a:t>
            </a:r>
          </a:p>
        </p:txBody>
      </p:sp>
      <p:sp>
        <p:nvSpPr>
          <p:cNvPr id="3" name="Content Placeholder 2">
            <a:extLst>
              <a:ext uri="{FF2B5EF4-FFF2-40B4-BE49-F238E27FC236}">
                <a16:creationId xmlns:a16="http://schemas.microsoft.com/office/drawing/2014/main" id="{9C38BC26-D676-7360-399A-FA4A653CB3E7}"/>
              </a:ext>
            </a:extLst>
          </p:cNvPr>
          <p:cNvSpPr>
            <a:spLocks noGrp="1"/>
          </p:cNvSpPr>
          <p:nvPr>
            <p:ph sz="half" idx="1"/>
          </p:nvPr>
        </p:nvSpPr>
        <p:spPr/>
        <p:txBody>
          <a:bodyPr/>
          <a:lstStyle/>
          <a:p>
            <a:pPr marL="0" indent="0">
              <a:buNone/>
            </a:pPr>
            <a:r>
              <a:rPr lang="en-GB" dirty="0"/>
              <a:t>For more information about the ozone layer and ozone hole see:</a:t>
            </a:r>
          </a:p>
          <a:p>
            <a:pPr marL="0" indent="0">
              <a:buNone/>
            </a:pPr>
            <a:endParaRPr lang="en-GB" dirty="0">
              <a:hlinkClick r:id="rId2"/>
            </a:endParaRPr>
          </a:p>
          <a:p>
            <a:pPr marL="358775" indent="-358775"/>
            <a:r>
              <a:rPr lang="en-US" dirty="0">
                <a:hlinkClick r:id="rId2"/>
              </a:rPr>
              <a:t>Discovering Antarctica: The ozone hole</a:t>
            </a:r>
            <a:endParaRPr lang="en-GB" dirty="0"/>
          </a:p>
          <a:p>
            <a:pPr marL="358775" indent="-358775"/>
            <a:endParaRPr lang="en-GB" dirty="0">
              <a:hlinkClick r:id="rId3"/>
            </a:endParaRPr>
          </a:p>
          <a:p>
            <a:pPr marL="358775" indent="-358775"/>
            <a:r>
              <a:rPr lang="en-GB" dirty="0">
                <a:hlinkClick r:id="rId3"/>
              </a:rPr>
              <a:t>Our world in data: What is the ozone layer, and why is it important? </a:t>
            </a: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557322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E84E3-BCAC-D8E8-BC62-13754E3B14B9}"/>
              </a:ext>
            </a:extLst>
          </p:cNvPr>
          <p:cNvSpPr>
            <a:spLocks noGrp="1"/>
          </p:cNvSpPr>
          <p:nvPr>
            <p:ph type="title"/>
          </p:nvPr>
        </p:nvSpPr>
        <p:spPr>
          <a:xfrm>
            <a:off x="827431" y="2766218"/>
            <a:ext cx="10714037" cy="1325563"/>
          </a:xfrm>
        </p:spPr>
        <p:txBody>
          <a:bodyPr/>
          <a:lstStyle/>
          <a:p>
            <a:r>
              <a:rPr lang="en-US" dirty="0"/>
              <a:t>Exploring the area of the hole in the ozone layer for different seasons</a:t>
            </a:r>
            <a:endParaRPr lang="en-GB" dirty="0"/>
          </a:p>
        </p:txBody>
      </p:sp>
    </p:spTree>
    <p:extLst>
      <p:ext uri="{BB962C8B-B14F-4D97-AF65-F5344CB8AC3E}">
        <p14:creationId xmlns:p14="http://schemas.microsoft.com/office/powerpoint/2010/main" val="4203748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B08D22-85A8-8F40-3FB8-E732785CD385}"/>
              </a:ext>
            </a:extLst>
          </p:cNvPr>
          <p:cNvSpPr>
            <a:spLocks noGrp="1"/>
          </p:cNvSpPr>
          <p:nvPr>
            <p:ph type="title"/>
          </p:nvPr>
        </p:nvSpPr>
        <p:spPr>
          <a:xfrm>
            <a:off x="838199" y="1000125"/>
            <a:ext cx="11036643" cy="690563"/>
          </a:xfrm>
        </p:spPr>
        <p:txBody>
          <a:bodyPr/>
          <a:lstStyle/>
          <a:p>
            <a:r>
              <a:rPr lang="en-GB" dirty="0"/>
              <a:t>Task 1 </a:t>
            </a:r>
          </a:p>
        </p:txBody>
      </p:sp>
      <p:sp>
        <p:nvSpPr>
          <p:cNvPr id="5" name="Content Placeholder 4">
            <a:extLst>
              <a:ext uri="{FF2B5EF4-FFF2-40B4-BE49-F238E27FC236}">
                <a16:creationId xmlns:a16="http://schemas.microsoft.com/office/drawing/2014/main" id="{8DCA0355-0B7B-D035-495B-BA5D315B9893}"/>
              </a:ext>
            </a:extLst>
          </p:cNvPr>
          <p:cNvSpPr>
            <a:spLocks noGrp="1"/>
          </p:cNvSpPr>
          <p:nvPr>
            <p:ph sz="half" idx="1"/>
          </p:nvPr>
        </p:nvSpPr>
        <p:spPr/>
        <p:txBody>
          <a:bodyPr/>
          <a:lstStyle/>
          <a:p>
            <a:pPr marL="0" indent="0">
              <a:buNone/>
            </a:pPr>
            <a:r>
              <a:rPr lang="en-US" dirty="0"/>
              <a:t>Over the next few slides there are four different representations of the same data.</a:t>
            </a:r>
          </a:p>
          <a:p>
            <a:pPr marL="0" indent="0">
              <a:buNone/>
            </a:pPr>
            <a:r>
              <a:rPr lang="en-US" dirty="0"/>
              <a:t>As you look at them think about:</a:t>
            </a:r>
          </a:p>
          <a:p>
            <a:pPr marL="358775" indent="-358775"/>
            <a:r>
              <a:rPr lang="en-US" dirty="0"/>
              <a:t>What feature of the diagram shows that the hole in the ozone layer mostly occurs in the southern hemisphere spring?</a:t>
            </a:r>
          </a:p>
          <a:p>
            <a:pPr marL="358775" indent="-358775"/>
            <a:r>
              <a:rPr lang="en-US" dirty="0"/>
              <a:t>Which are the strengths and weaknesses of each diagram?</a:t>
            </a:r>
          </a:p>
          <a:p>
            <a:endParaRPr lang="en-GB" dirty="0"/>
          </a:p>
        </p:txBody>
      </p:sp>
    </p:spTree>
    <p:extLst>
      <p:ext uri="{BB962C8B-B14F-4D97-AF65-F5344CB8AC3E}">
        <p14:creationId xmlns:p14="http://schemas.microsoft.com/office/powerpoint/2010/main" val="952963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04A32-CEA5-F0D9-4878-1AABE3DBD998}"/>
              </a:ext>
            </a:extLst>
          </p:cNvPr>
          <p:cNvSpPr>
            <a:spLocks noGrp="1"/>
          </p:cNvSpPr>
          <p:nvPr>
            <p:ph type="title"/>
          </p:nvPr>
        </p:nvSpPr>
        <p:spPr>
          <a:xfrm>
            <a:off x="838200" y="925984"/>
            <a:ext cx="10515600" cy="690563"/>
          </a:xfrm>
        </p:spPr>
        <p:txBody>
          <a:bodyPr/>
          <a:lstStyle/>
          <a:p>
            <a:r>
              <a:rPr lang="en-US" dirty="0"/>
              <a:t>Box Plot</a:t>
            </a:r>
            <a:endParaRPr lang="en-GB" dirty="0"/>
          </a:p>
        </p:txBody>
      </p:sp>
      <p:pic>
        <p:nvPicPr>
          <p:cNvPr id="1026" name="Picture 2" descr="Box plot for ozone hole area grouped by season">
            <a:extLst>
              <a:ext uri="{FF2B5EF4-FFF2-40B4-BE49-F238E27FC236}">
                <a16:creationId xmlns:a16="http://schemas.microsoft.com/office/drawing/2014/main" id="{BA5563CF-2A89-871F-E8E2-961B66EF15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50" y="1716045"/>
            <a:ext cx="11010900" cy="468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03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B05DF-F378-03A7-0464-09953953048C}"/>
              </a:ext>
            </a:extLst>
          </p:cNvPr>
          <p:cNvSpPr>
            <a:spLocks noGrp="1"/>
          </p:cNvSpPr>
          <p:nvPr>
            <p:ph type="title"/>
          </p:nvPr>
        </p:nvSpPr>
        <p:spPr/>
        <p:txBody>
          <a:bodyPr/>
          <a:lstStyle/>
          <a:p>
            <a:r>
              <a:rPr lang="en-US" dirty="0"/>
              <a:t>Strip Plot</a:t>
            </a:r>
            <a:endParaRPr lang="en-GB" dirty="0"/>
          </a:p>
        </p:txBody>
      </p:sp>
      <p:pic>
        <p:nvPicPr>
          <p:cNvPr id="2050" name="Picture 2" descr="Strip plot for ozone hole area grouped by season">
            <a:extLst>
              <a:ext uri="{FF2B5EF4-FFF2-40B4-BE49-F238E27FC236}">
                <a16:creationId xmlns:a16="http://schemas.microsoft.com/office/drawing/2014/main" id="{AF766508-FD6F-EAE0-4278-9AD48800E2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5425" y="1777828"/>
            <a:ext cx="9201150" cy="468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109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007A0-0521-A140-B35C-8CABA7FE4595}"/>
              </a:ext>
            </a:extLst>
          </p:cNvPr>
          <p:cNvSpPr>
            <a:spLocks noGrp="1"/>
          </p:cNvSpPr>
          <p:nvPr>
            <p:ph type="title"/>
          </p:nvPr>
        </p:nvSpPr>
        <p:spPr>
          <a:xfrm>
            <a:off x="838200" y="864200"/>
            <a:ext cx="10515600" cy="690563"/>
          </a:xfrm>
        </p:spPr>
        <p:txBody>
          <a:bodyPr/>
          <a:lstStyle/>
          <a:p>
            <a:r>
              <a:rPr lang="en-US" dirty="0"/>
              <a:t>Separate histograms</a:t>
            </a:r>
            <a:endParaRPr lang="en-GB" dirty="0"/>
          </a:p>
        </p:txBody>
      </p:sp>
      <p:pic>
        <p:nvPicPr>
          <p:cNvPr id="2050" name="Picture 2">
            <a:extLst>
              <a:ext uri="{FF2B5EF4-FFF2-40B4-BE49-F238E27FC236}">
                <a16:creationId xmlns:a16="http://schemas.microsoft.com/office/drawing/2014/main" id="{8080B2FB-EF96-DB9A-1994-71C723647F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319" y="1554763"/>
            <a:ext cx="9761838" cy="4791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843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33715-C80C-523D-9E7C-B82864BA8A8D}"/>
              </a:ext>
            </a:extLst>
          </p:cNvPr>
          <p:cNvSpPr>
            <a:spLocks noGrp="1"/>
          </p:cNvSpPr>
          <p:nvPr>
            <p:ph type="title"/>
          </p:nvPr>
        </p:nvSpPr>
        <p:spPr>
          <a:xfrm>
            <a:off x="838200" y="889687"/>
            <a:ext cx="10515600" cy="801002"/>
          </a:xfrm>
        </p:spPr>
        <p:txBody>
          <a:bodyPr/>
          <a:lstStyle/>
          <a:p>
            <a:r>
              <a:rPr lang="en-US" dirty="0"/>
              <a:t>Frequency polygons</a:t>
            </a:r>
            <a:endParaRPr lang="en-GB" dirty="0"/>
          </a:p>
        </p:txBody>
      </p:sp>
      <p:pic>
        <p:nvPicPr>
          <p:cNvPr id="1026" name="Picture 2" descr="Frequency polygon">
            <a:extLst>
              <a:ext uri="{FF2B5EF4-FFF2-40B4-BE49-F238E27FC236}">
                <a16:creationId xmlns:a16="http://schemas.microsoft.com/office/drawing/2014/main" id="{876D4FB6-7805-EF6E-F120-915A172EF5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37" y="1758650"/>
            <a:ext cx="11058525" cy="4638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894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9A5BE-8978-1FB9-B1F2-DCE6DB76876F}"/>
              </a:ext>
            </a:extLst>
          </p:cNvPr>
          <p:cNvSpPr>
            <a:spLocks noGrp="1"/>
          </p:cNvSpPr>
          <p:nvPr>
            <p:ph type="title"/>
          </p:nvPr>
        </p:nvSpPr>
        <p:spPr/>
        <p:txBody>
          <a:bodyPr/>
          <a:lstStyle/>
          <a:p>
            <a:endParaRPr lang="en-GB"/>
          </a:p>
        </p:txBody>
      </p:sp>
      <p:sp>
        <p:nvSpPr>
          <p:cNvPr id="3" name="Picture Placeholder 2">
            <a:extLst>
              <a:ext uri="{FF2B5EF4-FFF2-40B4-BE49-F238E27FC236}">
                <a16:creationId xmlns:a16="http://schemas.microsoft.com/office/drawing/2014/main" id="{C48B64F3-FF48-172F-6F95-38CB023901F8}"/>
              </a:ext>
            </a:extLst>
          </p:cNvPr>
          <p:cNvSpPr>
            <a:spLocks noGrp="1"/>
          </p:cNvSpPr>
          <p:nvPr>
            <p:ph type="pic" sz="quarter" idx="10"/>
          </p:nvPr>
        </p:nvSpPr>
        <p:spPr>
          <a:xfrm>
            <a:off x="223838" y="1597025"/>
            <a:ext cx="4791075" cy="3663950"/>
          </a:xfrm>
        </p:spPr>
        <p:txBody>
          <a:bodyPr/>
          <a:lstStyle/>
          <a:p>
            <a:endParaRPr lang="en-GB"/>
          </a:p>
        </p:txBody>
      </p:sp>
      <p:pic>
        <p:nvPicPr>
          <p:cNvPr id="2050" name="Picture 2" descr="Image">
            <a:extLst>
              <a:ext uri="{FF2B5EF4-FFF2-40B4-BE49-F238E27FC236}">
                <a16:creationId xmlns:a16="http://schemas.microsoft.com/office/drawing/2014/main" id="{AC012151-3946-C331-CD41-01D4329F24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63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B99F9-172D-FB8D-34DF-BBEE0207BC66}"/>
              </a:ext>
            </a:extLst>
          </p:cNvPr>
          <p:cNvSpPr>
            <a:spLocks noGrp="1"/>
          </p:cNvSpPr>
          <p:nvPr>
            <p:ph type="title"/>
          </p:nvPr>
        </p:nvSpPr>
        <p:spPr/>
        <p:txBody>
          <a:bodyPr/>
          <a:lstStyle/>
          <a:p>
            <a:r>
              <a:rPr lang="en-US" dirty="0"/>
              <a:t>Comparing </a:t>
            </a:r>
            <a:r>
              <a:rPr lang="en-GB" dirty="0"/>
              <a:t>visualisations</a:t>
            </a:r>
          </a:p>
        </p:txBody>
      </p:sp>
      <p:sp>
        <p:nvSpPr>
          <p:cNvPr id="3" name="Content Placeholder 2">
            <a:extLst>
              <a:ext uri="{FF2B5EF4-FFF2-40B4-BE49-F238E27FC236}">
                <a16:creationId xmlns:a16="http://schemas.microsoft.com/office/drawing/2014/main" id="{A0F2A88D-3A34-F9BA-E6CB-DAB5599BCBCB}"/>
              </a:ext>
            </a:extLst>
          </p:cNvPr>
          <p:cNvSpPr>
            <a:spLocks noGrp="1"/>
          </p:cNvSpPr>
          <p:nvPr>
            <p:ph sz="half" idx="1"/>
          </p:nvPr>
        </p:nvSpPr>
        <p:spPr>
          <a:xfrm>
            <a:off x="838200" y="1825625"/>
            <a:ext cx="6439930" cy="4351338"/>
          </a:xfrm>
        </p:spPr>
        <p:txBody>
          <a:bodyPr/>
          <a:lstStyle/>
          <a:p>
            <a:r>
              <a:rPr lang="en-US" dirty="0"/>
              <a:t>For these four diagrams:</a:t>
            </a:r>
          </a:p>
          <a:p>
            <a:pPr lvl="1"/>
            <a:r>
              <a:rPr lang="en-US" dirty="0"/>
              <a:t>Box plots</a:t>
            </a:r>
          </a:p>
          <a:p>
            <a:pPr lvl="1"/>
            <a:r>
              <a:rPr lang="en-US" dirty="0"/>
              <a:t>Strip plots</a:t>
            </a:r>
          </a:p>
          <a:p>
            <a:pPr lvl="1"/>
            <a:r>
              <a:rPr lang="en-US" dirty="0"/>
              <a:t>Separate histograms</a:t>
            </a:r>
          </a:p>
          <a:p>
            <a:pPr lvl="1"/>
            <a:r>
              <a:rPr lang="en-US" dirty="0"/>
              <a:t>Frequency polygons</a:t>
            </a:r>
          </a:p>
          <a:p>
            <a:pPr marL="0" indent="0">
              <a:buNone/>
            </a:pPr>
            <a:endParaRPr lang="en-US" dirty="0"/>
          </a:p>
          <a:p>
            <a:r>
              <a:rPr lang="en-US" dirty="0"/>
              <a:t>Which did you find the most useful?</a:t>
            </a:r>
          </a:p>
          <a:p>
            <a:r>
              <a:rPr lang="en-US" dirty="0"/>
              <a:t>Which did you find the least useful? </a:t>
            </a:r>
          </a:p>
          <a:p>
            <a:pPr lvl="1"/>
            <a:endParaRPr lang="en-US" dirty="0"/>
          </a:p>
        </p:txBody>
      </p:sp>
    </p:spTree>
    <p:extLst>
      <p:ext uri="{BB962C8B-B14F-4D97-AF65-F5344CB8AC3E}">
        <p14:creationId xmlns:p14="http://schemas.microsoft.com/office/powerpoint/2010/main" val="3940514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131A1-FBAF-E6CC-AFD2-C3E7FB108452}"/>
              </a:ext>
            </a:extLst>
          </p:cNvPr>
          <p:cNvSpPr>
            <a:spLocks noGrp="1"/>
          </p:cNvSpPr>
          <p:nvPr>
            <p:ph type="title"/>
          </p:nvPr>
        </p:nvSpPr>
        <p:spPr>
          <a:xfrm>
            <a:off x="409574" y="927100"/>
            <a:ext cx="11344275" cy="625475"/>
          </a:xfrm>
        </p:spPr>
        <p:txBody>
          <a:bodyPr>
            <a:normAutofit/>
          </a:bodyPr>
          <a:lstStyle/>
          <a:p>
            <a:r>
              <a:rPr lang="en-US" sz="3700"/>
              <a:t>Cumulative frequency</a:t>
            </a:r>
            <a:endParaRPr lang="en-GB" sz="3700"/>
          </a:p>
        </p:txBody>
      </p:sp>
      <p:pic>
        <p:nvPicPr>
          <p:cNvPr id="8194" name="Picture 2" descr="Cumulative frequency">
            <a:extLst>
              <a:ext uri="{FF2B5EF4-FFF2-40B4-BE49-F238E27FC236}">
                <a16:creationId xmlns:a16="http://schemas.microsoft.com/office/drawing/2014/main" id="{A7D81218-F82C-8534-3F11-9A295EE7A9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48" y="1698024"/>
            <a:ext cx="11058525"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651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C402E-7AF9-1539-6FFE-980F23E026CF}"/>
              </a:ext>
            </a:extLst>
          </p:cNvPr>
          <p:cNvSpPr>
            <a:spLocks noGrp="1"/>
          </p:cNvSpPr>
          <p:nvPr>
            <p:ph type="title"/>
          </p:nvPr>
        </p:nvSpPr>
        <p:spPr>
          <a:xfrm>
            <a:off x="838200" y="902043"/>
            <a:ext cx="10515600" cy="788645"/>
          </a:xfrm>
        </p:spPr>
        <p:txBody>
          <a:bodyPr/>
          <a:lstStyle/>
          <a:p>
            <a:r>
              <a:rPr lang="en-US" dirty="0"/>
              <a:t>Stacked histograms</a:t>
            </a:r>
            <a:endParaRPr lang="en-GB" dirty="0"/>
          </a:p>
        </p:txBody>
      </p:sp>
      <p:pic>
        <p:nvPicPr>
          <p:cNvPr id="4098" name="Picture 2" descr="Histograms for ozone hole area stacked by season">
            <a:extLst>
              <a:ext uri="{FF2B5EF4-FFF2-40B4-BE49-F238E27FC236}">
                <a16:creationId xmlns:a16="http://schemas.microsoft.com/office/drawing/2014/main" id="{E6E984B2-217B-E229-86E9-5C30A1B118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37" y="1690688"/>
            <a:ext cx="11058525" cy="468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37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E84E3-BCAC-D8E8-BC62-13754E3B14B9}"/>
              </a:ext>
            </a:extLst>
          </p:cNvPr>
          <p:cNvSpPr>
            <a:spLocks noGrp="1"/>
          </p:cNvSpPr>
          <p:nvPr>
            <p:ph type="title"/>
          </p:nvPr>
        </p:nvSpPr>
        <p:spPr>
          <a:xfrm>
            <a:off x="827431" y="2766218"/>
            <a:ext cx="10714037" cy="1325563"/>
          </a:xfrm>
        </p:spPr>
        <p:txBody>
          <a:bodyPr/>
          <a:lstStyle/>
          <a:p>
            <a:r>
              <a:rPr lang="en-US" dirty="0"/>
              <a:t>Exploring the hole in the ozone layer for different decades</a:t>
            </a:r>
            <a:endParaRPr lang="en-GB" dirty="0"/>
          </a:p>
        </p:txBody>
      </p:sp>
    </p:spTree>
    <p:extLst>
      <p:ext uri="{BB962C8B-B14F-4D97-AF65-F5344CB8AC3E}">
        <p14:creationId xmlns:p14="http://schemas.microsoft.com/office/powerpoint/2010/main" val="2723135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BDF5E-D02B-5830-F151-26202634B8A1}"/>
              </a:ext>
            </a:extLst>
          </p:cNvPr>
          <p:cNvSpPr>
            <a:spLocks noGrp="1"/>
          </p:cNvSpPr>
          <p:nvPr>
            <p:ph type="title"/>
          </p:nvPr>
        </p:nvSpPr>
        <p:spPr>
          <a:xfrm>
            <a:off x="838200" y="914401"/>
            <a:ext cx="10515600" cy="654907"/>
          </a:xfrm>
        </p:spPr>
        <p:txBody>
          <a:bodyPr/>
          <a:lstStyle/>
          <a:p>
            <a:r>
              <a:rPr lang="en-GB" dirty="0"/>
              <a:t>Task 2</a:t>
            </a:r>
          </a:p>
        </p:txBody>
      </p:sp>
      <p:sp>
        <p:nvSpPr>
          <p:cNvPr id="3" name="Content Placeholder 2">
            <a:extLst>
              <a:ext uri="{FF2B5EF4-FFF2-40B4-BE49-F238E27FC236}">
                <a16:creationId xmlns:a16="http://schemas.microsoft.com/office/drawing/2014/main" id="{7478A95D-BBED-71F5-3990-9CD14F666946}"/>
              </a:ext>
            </a:extLst>
          </p:cNvPr>
          <p:cNvSpPr>
            <a:spLocks noGrp="1"/>
          </p:cNvSpPr>
          <p:nvPr>
            <p:ph sz="half" idx="1"/>
          </p:nvPr>
        </p:nvSpPr>
        <p:spPr>
          <a:xfrm>
            <a:off x="838199" y="1668162"/>
            <a:ext cx="10944069" cy="4508801"/>
          </a:xfrm>
        </p:spPr>
        <p:txBody>
          <a:bodyPr lIns="91440" tIns="45720" rIns="91440" bIns="45720" anchor="t"/>
          <a:lstStyle/>
          <a:p>
            <a:pPr marL="0" indent="0">
              <a:buNone/>
            </a:pPr>
            <a:r>
              <a:rPr lang="en-US" dirty="0"/>
              <a:t>On the following slides you will see diagrams for the hole in the ozone layer for spring months (Sep, Oct, Nov) grouped by </a:t>
            </a:r>
            <a:r>
              <a:rPr lang="en-GB" dirty="0"/>
              <a:t>decade</a:t>
            </a:r>
            <a:r>
              <a:rPr lang="en-US" dirty="0"/>
              <a:t>.</a:t>
            </a:r>
            <a:br>
              <a:rPr lang="en-US" dirty="0"/>
            </a:br>
            <a:endParaRPr lang="en-US" dirty="0"/>
          </a:p>
          <a:p>
            <a:pPr marL="269875" indent="-269875"/>
            <a:r>
              <a:rPr lang="en-US" dirty="0"/>
              <a:t>Discuss the following questions:</a:t>
            </a:r>
          </a:p>
          <a:p>
            <a:pPr marL="803275" lvl="1" indent="-346075"/>
            <a:r>
              <a:rPr lang="en-US" dirty="0"/>
              <a:t>What features of the diagrams show a reduction in the size of the hole from 1990 through to 2019?</a:t>
            </a:r>
          </a:p>
          <a:p>
            <a:pPr marL="803275" lvl="1" indent="-346075"/>
            <a:r>
              <a:rPr lang="en-US" dirty="0"/>
              <a:t>Scientists believe that the hole is still reducing but that there is not enough data yet from 2020s to confirm this. What features of the diagrams show that there is less data from the 2020s?</a:t>
            </a:r>
          </a:p>
          <a:p>
            <a:pPr marL="803275" lvl="1" indent="-346075"/>
            <a:r>
              <a:rPr lang="en-US" dirty="0"/>
              <a:t>Which diagrams do you find the most useful and which diagrams do you find the least useful?</a:t>
            </a:r>
          </a:p>
          <a:p>
            <a:endParaRPr lang="en-GB" dirty="0"/>
          </a:p>
        </p:txBody>
      </p:sp>
    </p:spTree>
    <p:extLst>
      <p:ext uri="{BB962C8B-B14F-4D97-AF65-F5344CB8AC3E}">
        <p14:creationId xmlns:p14="http://schemas.microsoft.com/office/powerpoint/2010/main" val="3170458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B50B5-21B9-D6CD-303C-809DFD505A71}"/>
              </a:ext>
            </a:extLst>
          </p:cNvPr>
          <p:cNvSpPr>
            <a:spLocks noGrp="1"/>
          </p:cNvSpPr>
          <p:nvPr>
            <p:ph type="title"/>
          </p:nvPr>
        </p:nvSpPr>
        <p:spPr/>
        <p:txBody>
          <a:bodyPr/>
          <a:lstStyle/>
          <a:p>
            <a:r>
              <a:rPr lang="en-US" dirty="0"/>
              <a:t>Which diagram would be most useful?</a:t>
            </a:r>
            <a:endParaRPr lang="en-GB" dirty="0"/>
          </a:p>
        </p:txBody>
      </p:sp>
      <p:sp>
        <p:nvSpPr>
          <p:cNvPr id="7" name="Content Placeholder 6">
            <a:extLst>
              <a:ext uri="{FF2B5EF4-FFF2-40B4-BE49-F238E27FC236}">
                <a16:creationId xmlns:a16="http://schemas.microsoft.com/office/drawing/2014/main" id="{C930B7D6-A556-C0C5-9E05-F2182911368C}"/>
              </a:ext>
            </a:extLst>
          </p:cNvPr>
          <p:cNvSpPr>
            <a:spLocks noGrp="1"/>
          </p:cNvSpPr>
          <p:nvPr>
            <p:ph sz="half" idx="1"/>
          </p:nvPr>
        </p:nvSpPr>
        <p:spPr/>
        <p:txBody>
          <a:bodyPr/>
          <a:lstStyle/>
          <a:p>
            <a:endParaRPr lang="en-GB"/>
          </a:p>
        </p:txBody>
      </p:sp>
      <p:pic>
        <p:nvPicPr>
          <p:cNvPr id="9" name="Picture 8">
            <a:extLst>
              <a:ext uri="{FF2B5EF4-FFF2-40B4-BE49-F238E27FC236}">
                <a16:creationId xmlns:a16="http://schemas.microsoft.com/office/drawing/2014/main" id="{1A6A113B-B7C4-8779-26A6-15590572B134}"/>
              </a:ext>
            </a:extLst>
          </p:cNvPr>
          <p:cNvPicPr>
            <a:picLocks noChangeAspect="1"/>
          </p:cNvPicPr>
          <p:nvPr/>
        </p:nvPicPr>
        <p:blipFill>
          <a:blip r:embed="rId3"/>
          <a:stretch>
            <a:fillRect/>
          </a:stretch>
        </p:blipFill>
        <p:spPr>
          <a:xfrm>
            <a:off x="0" y="1690688"/>
            <a:ext cx="12192000" cy="4598672"/>
          </a:xfrm>
          <a:prstGeom prst="rect">
            <a:avLst/>
          </a:prstGeom>
        </p:spPr>
      </p:pic>
    </p:spTree>
    <p:extLst>
      <p:ext uri="{BB962C8B-B14F-4D97-AF65-F5344CB8AC3E}">
        <p14:creationId xmlns:p14="http://schemas.microsoft.com/office/powerpoint/2010/main" val="1490260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76532-C1D4-6E84-C8D8-BFCE1E88A0C5}"/>
              </a:ext>
            </a:extLst>
          </p:cNvPr>
          <p:cNvSpPr>
            <a:spLocks noGrp="1"/>
          </p:cNvSpPr>
          <p:nvPr>
            <p:ph type="title"/>
          </p:nvPr>
        </p:nvSpPr>
        <p:spPr/>
        <p:txBody>
          <a:bodyPr/>
          <a:lstStyle/>
          <a:p>
            <a:r>
              <a:rPr lang="en-US" dirty="0"/>
              <a:t>Box plot</a:t>
            </a:r>
            <a:endParaRPr lang="en-GB" dirty="0"/>
          </a:p>
        </p:txBody>
      </p:sp>
      <p:pic>
        <p:nvPicPr>
          <p:cNvPr id="2050" name="Picture 2">
            <a:extLst>
              <a:ext uri="{FF2B5EF4-FFF2-40B4-BE49-F238E27FC236}">
                <a16:creationId xmlns:a16="http://schemas.microsoft.com/office/drawing/2014/main" id="{2285C547-0FD1-191E-AF32-A2A33F2BF6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1746293"/>
            <a:ext cx="10763250" cy="468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808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5AC02-FC06-CDBC-96ED-C18AACE66AEC}"/>
              </a:ext>
            </a:extLst>
          </p:cNvPr>
          <p:cNvSpPr>
            <a:spLocks noGrp="1"/>
          </p:cNvSpPr>
          <p:nvPr>
            <p:ph type="title"/>
          </p:nvPr>
        </p:nvSpPr>
        <p:spPr>
          <a:xfrm>
            <a:off x="838200" y="950698"/>
            <a:ext cx="10515600" cy="690563"/>
          </a:xfrm>
        </p:spPr>
        <p:txBody>
          <a:bodyPr/>
          <a:lstStyle/>
          <a:p>
            <a:r>
              <a:rPr lang="en-US" dirty="0"/>
              <a:t>Strip plot</a:t>
            </a:r>
            <a:endParaRPr lang="en-GB" dirty="0"/>
          </a:p>
        </p:txBody>
      </p:sp>
      <p:pic>
        <p:nvPicPr>
          <p:cNvPr id="3074" name="Picture 2">
            <a:extLst>
              <a:ext uri="{FF2B5EF4-FFF2-40B4-BE49-F238E27FC236}">
                <a16:creationId xmlns:a16="http://schemas.microsoft.com/office/drawing/2014/main" id="{8E27A0F8-A8DC-2A2B-60F1-011A9F2183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5425" y="1765472"/>
            <a:ext cx="9201150" cy="468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8286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C72F5-C82D-F849-8F07-ABB84CF5506C}"/>
              </a:ext>
            </a:extLst>
          </p:cNvPr>
          <p:cNvSpPr>
            <a:spLocks noGrp="1"/>
          </p:cNvSpPr>
          <p:nvPr>
            <p:ph type="title"/>
          </p:nvPr>
        </p:nvSpPr>
        <p:spPr/>
        <p:txBody>
          <a:bodyPr/>
          <a:lstStyle/>
          <a:p>
            <a:r>
              <a:rPr lang="en-US" dirty="0"/>
              <a:t>Separate histograms</a:t>
            </a:r>
            <a:endParaRPr lang="en-GB" dirty="0"/>
          </a:p>
        </p:txBody>
      </p:sp>
      <p:pic>
        <p:nvPicPr>
          <p:cNvPr id="1026" name="Picture 2">
            <a:extLst>
              <a:ext uri="{FF2B5EF4-FFF2-40B4-BE49-F238E27FC236}">
                <a16:creationId xmlns:a16="http://schemas.microsoft.com/office/drawing/2014/main" id="{F4D68F34-6ACC-5845-B4D3-68841B0141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027" y="1889470"/>
            <a:ext cx="11635946" cy="3786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7261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4E71A-E201-DC12-A317-D115694A554B}"/>
              </a:ext>
            </a:extLst>
          </p:cNvPr>
          <p:cNvSpPr>
            <a:spLocks noGrp="1"/>
          </p:cNvSpPr>
          <p:nvPr>
            <p:ph type="title"/>
          </p:nvPr>
        </p:nvSpPr>
        <p:spPr>
          <a:xfrm>
            <a:off x="838200" y="888914"/>
            <a:ext cx="10515600" cy="690563"/>
          </a:xfrm>
        </p:spPr>
        <p:txBody>
          <a:bodyPr/>
          <a:lstStyle/>
          <a:p>
            <a:r>
              <a:rPr lang="en-US" dirty="0"/>
              <a:t>Stacked histograms</a:t>
            </a:r>
            <a:endParaRPr lang="en-GB" dirty="0"/>
          </a:p>
        </p:txBody>
      </p:sp>
      <p:pic>
        <p:nvPicPr>
          <p:cNvPr id="4100" name="Picture 4">
            <a:extLst>
              <a:ext uri="{FF2B5EF4-FFF2-40B4-BE49-F238E27FC236}">
                <a16:creationId xmlns:a16="http://schemas.microsoft.com/office/drawing/2014/main" id="{1E6B226B-6803-3F54-5EA5-EB56D0AB19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5" y="1690688"/>
            <a:ext cx="10801350" cy="468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10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26BF4-C986-0E3A-2BDF-7A655F31EDCD}"/>
              </a:ext>
            </a:extLst>
          </p:cNvPr>
          <p:cNvSpPr>
            <a:spLocks noGrp="1"/>
          </p:cNvSpPr>
          <p:nvPr>
            <p:ph type="title"/>
          </p:nvPr>
        </p:nvSpPr>
        <p:spPr>
          <a:xfrm>
            <a:off x="839787" y="3429000"/>
            <a:ext cx="11158624" cy="2902264"/>
          </a:xfrm>
        </p:spPr>
        <p:txBody>
          <a:bodyPr lIns="91440" tIns="45720" rIns="91440" bIns="45720" anchor="t"/>
          <a:lstStyle/>
          <a:p>
            <a:r>
              <a:rPr lang="en-GB" sz="4000" dirty="0">
                <a:latin typeface="Arial"/>
                <a:cs typeface="Arial"/>
              </a:rPr>
              <a:t>Data presentation and interpretation:</a:t>
            </a:r>
            <a:br>
              <a:rPr lang="en-GB" sz="4000" dirty="0">
                <a:latin typeface="Arial"/>
                <a:cs typeface="Arial"/>
              </a:rPr>
            </a:br>
            <a:r>
              <a:rPr lang="en-GB" sz="4000" dirty="0">
                <a:latin typeface="Arial"/>
                <a:cs typeface="Arial"/>
              </a:rPr>
              <a:t>Diagrams for single variable data </a:t>
            </a:r>
            <a:br>
              <a:rPr lang="en-GB" sz="4000" dirty="0">
                <a:latin typeface="Arial"/>
                <a:cs typeface="Arial"/>
              </a:rPr>
            </a:br>
            <a:br>
              <a:rPr lang="en-GB" sz="4000" dirty="0">
                <a:latin typeface="Arial"/>
                <a:cs typeface="Arial"/>
              </a:rPr>
            </a:br>
            <a:r>
              <a:rPr lang="en-US" sz="3200" dirty="0">
                <a:latin typeface="Arial"/>
                <a:cs typeface="Arial"/>
              </a:rPr>
              <a:t>Atmosphere – The Hole in the Ozone Layer: Lesson 1</a:t>
            </a:r>
            <a:br>
              <a:rPr lang="en-US" sz="3600" dirty="0"/>
            </a:br>
            <a:br>
              <a:rPr lang="en-US" sz="3600" dirty="0"/>
            </a:br>
            <a:endParaRPr lang="en-GB" sz="4000" dirty="0">
              <a:latin typeface="Arial"/>
              <a:cs typeface="Arial"/>
            </a:endParaRPr>
          </a:p>
        </p:txBody>
      </p:sp>
      <p:sp>
        <p:nvSpPr>
          <p:cNvPr id="3" name="Text Placeholder 2">
            <a:extLst>
              <a:ext uri="{FF2B5EF4-FFF2-40B4-BE49-F238E27FC236}">
                <a16:creationId xmlns:a16="http://schemas.microsoft.com/office/drawing/2014/main" id="{EB541FEF-BA97-2059-ED8C-AE046DE2431D}"/>
              </a:ext>
            </a:extLst>
          </p:cNvPr>
          <p:cNvSpPr>
            <a:spLocks noGrp="1"/>
          </p:cNvSpPr>
          <p:nvPr>
            <p:ph type="body" idx="1"/>
          </p:nvPr>
        </p:nvSpPr>
        <p:spPr>
          <a:xfrm>
            <a:off x="1659688" y="1544594"/>
            <a:ext cx="8872624" cy="853548"/>
          </a:xfrm>
        </p:spPr>
        <p:txBody>
          <a:bodyPr/>
          <a:lstStyle/>
          <a:p>
            <a:pPr algn="ctr"/>
            <a:r>
              <a:rPr lang="en-US" sz="4400" b="1" dirty="0"/>
              <a:t>The Big Earth Data Project</a:t>
            </a:r>
            <a:endParaRPr lang="en-GB" sz="4400" b="1" dirty="0"/>
          </a:p>
        </p:txBody>
      </p:sp>
    </p:spTree>
    <p:extLst>
      <p:ext uri="{BB962C8B-B14F-4D97-AF65-F5344CB8AC3E}">
        <p14:creationId xmlns:p14="http://schemas.microsoft.com/office/powerpoint/2010/main" val="16492298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FF6B9-CA5E-29A0-765A-57C308497BBA}"/>
              </a:ext>
            </a:extLst>
          </p:cNvPr>
          <p:cNvSpPr>
            <a:spLocks noGrp="1"/>
          </p:cNvSpPr>
          <p:nvPr>
            <p:ph type="title"/>
          </p:nvPr>
        </p:nvSpPr>
        <p:spPr>
          <a:xfrm>
            <a:off x="838200" y="877331"/>
            <a:ext cx="10515600" cy="813358"/>
          </a:xfrm>
        </p:spPr>
        <p:txBody>
          <a:bodyPr/>
          <a:lstStyle/>
          <a:p>
            <a:r>
              <a:rPr lang="en-US" dirty="0"/>
              <a:t>Frequency polygon</a:t>
            </a:r>
            <a:endParaRPr lang="en-GB" dirty="0"/>
          </a:p>
        </p:txBody>
      </p:sp>
      <p:pic>
        <p:nvPicPr>
          <p:cNvPr id="6146" name="Picture 2">
            <a:extLst>
              <a:ext uri="{FF2B5EF4-FFF2-40B4-BE49-F238E27FC236}">
                <a16:creationId xmlns:a16="http://schemas.microsoft.com/office/drawing/2014/main" id="{0B85D66F-4DCF-8588-D194-739DF2726C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5" y="1690688"/>
            <a:ext cx="10801350" cy="468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9788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31577-145F-2535-0905-584B3608FF2C}"/>
              </a:ext>
            </a:extLst>
          </p:cNvPr>
          <p:cNvSpPr>
            <a:spLocks noGrp="1"/>
          </p:cNvSpPr>
          <p:nvPr>
            <p:ph type="title"/>
          </p:nvPr>
        </p:nvSpPr>
        <p:spPr>
          <a:xfrm>
            <a:off x="838200" y="951471"/>
            <a:ext cx="10515600" cy="739218"/>
          </a:xfrm>
        </p:spPr>
        <p:txBody>
          <a:bodyPr/>
          <a:lstStyle/>
          <a:p>
            <a:r>
              <a:rPr lang="en-US" dirty="0"/>
              <a:t>Cumulative frequency</a:t>
            </a:r>
            <a:endParaRPr lang="en-GB" dirty="0"/>
          </a:p>
        </p:txBody>
      </p:sp>
      <p:pic>
        <p:nvPicPr>
          <p:cNvPr id="7170" name="Picture 2">
            <a:extLst>
              <a:ext uri="{FF2B5EF4-FFF2-40B4-BE49-F238E27FC236}">
                <a16:creationId xmlns:a16="http://schemas.microsoft.com/office/drawing/2014/main" id="{5C46FA18-171B-125E-CDEF-486388550C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5" y="1690688"/>
            <a:ext cx="10801350" cy="468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8248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B4E6B-8A1F-7D39-1758-E68F3F5A89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2C3052-55E1-5754-A592-6FFDF3F5060C}"/>
              </a:ext>
            </a:extLst>
          </p:cNvPr>
          <p:cNvSpPr>
            <a:spLocks noGrp="1"/>
          </p:cNvSpPr>
          <p:nvPr>
            <p:ph type="title"/>
          </p:nvPr>
        </p:nvSpPr>
        <p:spPr>
          <a:xfrm>
            <a:off x="827431" y="2766218"/>
            <a:ext cx="10714037" cy="1325563"/>
          </a:xfrm>
        </p:spPr>
        <p:txBody>
          <a:bodyPr/>
          <a:lstStyle/>
          <a:p>
            <a:r>
              <a:rPr lang="en-US" dirty="0"/>
              <a:t>Reflections and extension</a:t>
            </a:r>
            <a:endParaRPr lang="en-GB" dirty="0"/>
          </a:p>
        </p:txBody>
      </p:sp>
    </p:spTree>
    <p:extLst>
      <p:ext uri="{BB962C8B-B14F-4D97-AF65-F5344CB8AC3E}">
        <p14:creationId xmlns:p14="http://schemas.microsoft.com/office/powerpoint/2010/main" val="21733120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0914E-3952-33C2-5B0A-A276AC03999A}"/>
              </a:ext>
            </a:extLst>
          </p:cNvPr>
          <p:cNvSpPr>
            <a:spLocks noGrp="1"/>
          </p:cNvSpPr>
          <p:nvPr>
            <p:ph type="title"/>
          </p:nvPr>
        </p:nvSpPr>
        <p:spPr/>
        <p:txBody>
          <a:bodyPr/>
          <a:lstStyle/>
          <a:p>
            <a:r>
              <a:rPr lang="en-GB" dirty="0"/>
              <a:t>Statistical diagrams</a:t>
            </a:r>
          </a:p>
        </p:txBody>
      </p:sp>
      <p:sp>
        <p:nvSpPr>
          <p:cNvPr id="3" name="Content Placeholder 2">
            <a:extLst>
              <a:ext uri="{FF2B5EF4-FFF2-40B4-BE49-F238E27FC236}">
                <a16:creationId xmlns:a16="http://schemas.microsoft.com/office/drawing/2014/main" id="{26D17D45-A335-1382-1FB1-E3BBE48C04F9}"/>
              </a:ext>
            </a:extLst>
          </p:cNvPr>
          <p:cNvSpPr>
            <a:spLocks noGrp="1"/>
          </p:cNvSpPr>
          <p:nvPr>
            <p:ph sz="half" idx="1"/>
          </p:nvPr>
        </p:nvSpPr>
        <p:spPr>
          <a:xfrm>
            <a:off x="838199" y="1825625"/>
            <a:ext cx="10999573" cy="4351338"/>
          </a:xfrm>
        </p:spPr>
        <p:txBody>
          <a:bodyPr/>
          <a:lstStyle/>
          <a:p>
            <a:pPr marL="0" indent="0">
              <a:buNone/>
            </a:pPr>
            <a:r>
              <a:rPr lang="en-GB" dirty="0"/>
              <a:t>What are the strengths and weaknesses of the following diagrams:</a:t>
            </a:r>
            <a:br>
              <a:rPr lang="en-GB" dirty="0"/>
            </a:br>
            <a:endParaRPr lang="en-GB" dirty="0"/>
          </a:p>
          <a:p>
            <a:pPr marL="360363" indent="-360363"/>
            <a:r>
              <a:rPr lang="en-US" dirty="0"/>
              <a:t>Boxplots</a:t>
            </a:r>
          </a:p>
          <a:p>
            <a:pPr marL="360363" indent="-360363"/>
            <a:r>
              <a:rPr lang="en-US" dirty="0"/>
              <a:t>Histograms</a:t>
            </a:r>
          </a:p>
          <a:p>
            <a:pPr marL="360363" indent="-360363"/>
            <a:r>
              <a:rPr lang="en-US" dirty="0"/>
              <a:t>Frequency polygons  </a:t>
            </a:r>
          </a:p>
          <a:p>
            <a:pPr marL="360363" indent="-360363"/>
            <a:r>
              <a:rPr lang="en-US" dirty="0"/>
              <a:t>Cumulative frequency curves</a:t>
            </a:r>
            <a:endParaRPr lang="en-GB" dirty="0"/>
          </a:p>
        </p:txBody>
      </p:sp>
    </p:spTree>
    <p:extLst>
      <p:ext uri="{BB962C8B-B14F-4D97-AF65-F5344CB8AC3E}">
        <p14:creationId xmlns:p14="http://schemas.microsoft.com/office/powerpoint/2010/main" val="27885739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04A1E-FC7C-8ACF-92D4-E346B434077B}"/>
              </a:ext>
            </a:extLst>
          </p:cNvPr>
          <p:cNvSpPr>
            <a:spLocks noGrp="1"/>
          </p:cNvSpPr>
          <p:nvPr>
            <p:ph type="title"/>
          </p:nvPr>
        </p:nvSpPr>
        <p:spPr/>
        <p:txBody>
          <a:bodyPr/>
          <a:lstStyle/>
          <a:p>
            <a:r>
              <a:rPr lang="en-GB" dirty="0"/>
              <a:t>Extension task</a:t>
            </a:r>
          </a:p>
        </p:txBody>
      </p:sp>
      <p:sp>
        <p:nvSpPr>
          <p:cNvPr id="3" name="Content Placeholder 2">
            <a:extLst>
              <a:ext uri="{FF2B5EF4-FFF2-40B4-BE49-F238E27FC236}">
                <a16:creationId xmlns:a16="http://schemas.microsoft.com/office/drawing/2014/main" id="{7530EB47-FCD4-67C3-1658-07C1C6F8D83B}"/>
              </a:ext>
            </a:extLst>
          </p:cNvPr>
          <p:cNvSpPr>
            <a:spLocks noGrp="1"/>
          </p:cNvSpPr>
          <p:nvPr>
            <p:ph sz="half" idx="1"/>
          </p:nvPr>
        </p:nvSpPr>
        <p:spPr/>
        <p:txBody>
          <a:bodyPr/>
          <a:lstStyle/>
          <a:p>
            <a:pPr marL="0" indent="0">
              <a:buNone/>
            </a:pPr>
            <a:r>
              <a:rPr lang="en-US" dirty="0"/>
              <a:t>You can explore other variables and investigate the data more fully using the Python notebook</a:t>
            </a:r>
            <a:r>
              <a:rPr lang="en-GB" dirty="0"/>
              <a:t>: </a:t>
            </a:r>
            <a:r>
              <a:rPr lang="en-GB" dirty="0">
                <a:hlinkClick r:id="rId3"/>
              </a:rPr>
              <a:t>colab.research.google.com/drive/1tTQ8NbZJimjIiozKWNQj0rCp0ZqemGwO</a:t>
            </a:r>
            <a:endParaRPr lang="en-GB" dirty="0"/>
          </a:p>
          <a:p>
            <a:pPr marL="0" indent="0">
              <a:buNone/>
            </a:pPr>
            <a:endParaRPr lang="en-GB" dirty="0"/>
          </a:p>
          <a:p>
            <a:pPr marL="0" indent="0">
              <a:buNone/>
            </a:pPr>
            <a:r>
              <a:rPr lang="en-GB" dirty="0"/>
              <a:t>Questions to investigate:</a:t>
            </a:r>
          </a:p>
          <a:p>
            <a:r>
              <a:rPr lang="en-US" dirty="0"/>
              <a:t>Explore the other two ozone columns for the different decades. Is it a similar pattern to the ozone hole area?</a:t>
            </a:r>
          </a:p>
          <a:p>
            <a:r>
              <a:rPr lang="en-US" dirty="0"/>
              <a:t>Explore the minimum temperature for the different decades. Is there a pattern in this? </a:t>
            </a:r>
          </a:p>
          <a:p>
            <a:endParaRPr lang="en-GB" dirty="0"/>
          </a:p>
          <a:p>
            <a:pPr marL="0" indent="0">
              <a:buNone/>
            </a:pPr>
            <a:r>
              <a:rPr lang="en-GB" dirty="0"/>
              <a:t> </a:t>
            </a:r>
            <a:endParaRPr lang="en-US" dirty="0"/>
          </a:p>
        </p:txBody>
      </p:sp>
    </p:spTree>
    <p:extLst>
      <p:ext uri="{BB962C8B-B14F-4D97-AF65-F5344CB8AC3E}">
        <p14:creationId xmlns:p14="http://schemas.microsoft.com/office/powerpoint/2010/main" val="6857548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F4CFF-13BA-4432-83DA-AE30BC53648B}"/>
              </a:ext>
            </a:extLst>
          </p:cNvPr>
          <p:cNvSpPr>
            <a:spLocks noGrp="1"/>
          </p:cNvSpPr>
          <p:nvPr>
            <p:ph type="title"/>
          </p:nvPr>
        </p:nvSpPr>
        <p:spPr/>
        <p:txBody>
          <a:bodyPr/>
          <a:lstStyle/>
          <a:p>
            <a:r>
              <a:rPr lang="en-GB" dirty="0"/>
              <a:t>About MEI</a:t>
            </a:r>
          </a:p>
        </p:txBody>
      </p:sp>
      <p:sp>
        <p:nvSpPr>
          <p:cNvPr id="3" name="Content Placeholder 2">
            <a:extLst>
              <a:ext uri="{FF2B5EF4-FFF2-40B4-BE49-F238E27FC236}">
                <a16:creationId xmlns:a16="http://schemas.microsoft.com/office/drawing/2014/main" id="{176FBFEB-BD94-45C8-8FE6-F5D70FD7CAAA}"/>
              </a:ext>
            </a:extLst>
          </p:cNvPr>
          <p:cNvSpPr>
            <a:spLocks noGrp="1"/>
          </p:cNvSpPr>
          <p:nvPr>
            <p:ph sz="half" idx="1"/>
          </p:nvPr>
        </p:nvSpPr>
        <p:spPr/>
        <p:txBody>
          <a:bodyPr/>
          <a:lstStyle/>
          <a:p>
            <a:pPr eaLnBrk="1" hangingPunct="1"/>
            <a:r>
              <a:rPr lang="en-GB" altLang="en-US" dirty="0"/>
              <a:t>Registered charity committed to improving mathematics education</a:t>
            </a:r>
          </a:p>
          <a:p>
            <a:pPr eaLnBrk="1" hangingPunct="1"/>
            <a:r>
              <a:rPr lang="en-GB" altLang="en-US" dirty="0"/>
              <a:t>Independent UK curriculum development body</a:t>
            </a:r>
          </a:p>
          <a:p>
            <a:pPr eaLnBrk="1" hangingPunct="1"/>
            <a:r>
              <a:rPr lang="en-GB" altLang="en-US" dirty="0"/>
              <a:t>We offer continuing professional development courses, provide specialist tuition for students and work with employers to enhance mathematical skills in the workplace</a:t>
            </a:r>
          </a:p>
          <a:p>
            <a:pPr eaLnBrk="1" hangingPunct="1"/>
            <a:r>
              <a:rPr lang="en-GB" altLang="en-US" dirty="0"/>
              <a:t>We also pioneer the development of innovative teaching and learning resources</a:t>
            </a:r>
          </a:p>
        </p:txBody>
      </p:sp>
    </p:spTree>
    <p:extLst>
      <p:ext uri="{BB962C8B-B14F-4D97-AF65-F5344CB8AC3E}">
        <p14:creationId xmlns:p14="http://schemas.microsoft.com/office/powerpoint/2010/main" val="501601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ECA03-EDBB-736C-EDC4-FE7E996644F3}"/>
              </a:ext>
            </a:extLst>
          </p:cNvPr>
          <p:cNvSpPr>
            <a:spLocks noGrp="1"/>
          </p:cNvSpPr>
          <p:nvPr>
            <p:ph type="title"/>
          </p:nvPr>
        </p:nvSpPr>
        <p:spPr/>
        <p:txBody>
          <a:bodyPr>
            <a:normAutofit/>
          </a:bodyPr>
          <a:lstStyle/>
          <a:p>
            <a:r>
              <a:rPr lang="en-GB" dirty="0"/>
              <a:t>Lesson objectives</a:t>
            </a:r>
          </a:p>
        </p:txBody>
      </p:sp>
      <p:sp>
        <p:nvSpPr>
          <p:cNvPr id="5" name="Content Placeholder 4">
            <a:extLst>
              <a:ext uri="{FF2B5EF4-FFF2-40B4-BE49-F238E27FC236}">
                <a16:creationId xmlns:a16="http://schemas.microsoft.com/office/drawing/2014/main" id="{EFCBF223-71E8-4AC3-368F-D078966B0B98}"/>
              </a:ext>
            </a:extLst>
          </p:cNvPr>
          <p:cNvSpPr>
            <a:spLocks noGrp="1"/>
          </p:cNvSpPr>
          <p:nvPr>
            <p:ph sz="quarter" idx="10"/>
          </p:nvPr>
        </p:nvSpPr>
        <p:spPr>
          <a:xfrm>
            <a:off x="838200" y="1866900"/>
            <a:ext cx="10122243" cy="4438650"/>
          </a:xfrm>
        </p:spPr>
        <p:txBody>
          <a:bodyPr>
            <a:normAutofit/>
          </a:bodyPr>
          <a:lstStyle/>
          <a:p>
            <a:pPr marL="358775" indent="-358775"/>
            <a:r>
              <a:rPr lang="en-US" dirty="0"/>
              <a:t>Be able to interpret diagrams for single-variable data, including boxplots, histograms, frequency polygons and cumulative frequency curves.</a:t>
            </a:r>
          </a:p>
          <a:p>
            <a:pPr marL="358775" indent="-358775"/>
            <a:r>
              <a:rPr lang="en-US" dirty="0"/>
              <a:t>Select or critique data presentation techniques in the context of a statistical problem. </a:t>
            </a:r>
          </a:p>
          <a:p>
            <a:pPr marL="358775" indent="-358775"/>
            <a:r>
              <a:rPr lang="en-US" dirty="0"/>
              <a:t>Consider the appropriateness of unfamiliar graphs or representations of data.</a:t>
            </a:r>
          </a:p>
        </p:txBody>
      </p:sp>
    </p:spTree>
    <p:extLst>
      <p:ext uri="{BB962C8B-B14F-4D97-AF65-F5344CB8AC3E}">
        <p14:creationId xmlns:p14="http://schemas.microsoft.com/office/powerpoint/2010/main" val="715563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EDD54-942C-903A-531A-1626F216679B}"/>
              </a:ext>
            </a:extLst>
          </p:cNvPr>
          <p:cNvSpPr>
            <a:spLocks noGrp="1"/>
          </p:cNvSpPr>
          <p:nvPr>
            <p:ph type="title"/>
          </p:nvPr>
        </p:nvSpPr>
        <p:spPr/>
        <p:txBody>
          <a:bodyPr>
            <a:normAutofit/>
          </a:bodyPr>
          <a:lstStyle/>
          <a:p>
            <a:r>
              <a:rPr lang="en-US" dirty="0"/>
              <a:t>Using diagrams for single variable data</a:t>
            </a:r>
            <a:endParaRPr lang="en-GB" dirty="0"/>
          </a:p>
        </p:txBody>
      </p:sp>
      <p:sp>
        <p:nvSpPr>
          <p:cNvPr id="3" name="Content Placeholder 2">
            <a:extLst>
              <a:ext uri="{FF2B5EF4-FFF2-40B4-BE49-F238E27FC236}">
                <a16:creationId xmlns:a16="http://schemas.microsoft.com/office/drawing/2014/main" id="{488D5152-33A5-5356-9ED2-A8851FBBC019}"/>
              </a:ext>
            </a:extLst>
          </p:cNvPr>
          <p:cNvSpPr>
            <a:spLocks noGrp="1"/>
          </p:cNvSpPr>
          <p:nvPr>
            <p:ph sz="quarter" idx="10"/>
          </p:nvPr>
        </p:nvSpPr>
        <p:spPr>
          <a:xfrm>
            <a:off x="714632" y="1828801"/>
            <a:ext cx="5661454" cy="4489106"/>
          </a:xfrm>
        </p:spPr>
        <p:txBody>
          <a:bodyPr>
            <a:normAutofit/>
          </a:bodyPr>
          <a:lstStyle/>
          <a:p>
            <a:pPr marL="0" indent="0">
              <a:buNone/>
            </a:pPr>
            <a:r>
              <a:rPr lang="en-GB" dirty="0"/>
              <a:t>In this lesson you will:</a:t>
            </a:r>
            <a:br>
              <a:rPr lang="en-GB" dirty="0"/>
            </a:br>
            <a:endParaRPr lang="en-GB" dirty="0"/>
          </a:p>
          <a:p>
            <a:pPr marL="358775" indent="-358775"/>
            <a:r>
              <a:rPr lang="en-GB" dirty="0"/>
              <a:t>Explore how the hole in the ozone layer varies over the year.</a:t>
            </a:r>
            <a:br>
              <a:rPr lang="en-GB" dirty="0"/>
            </a:br>
            <a:endParaRPr lang="en-GB" dirty="0"/>
          </a:p>
          <a:p>
            <a:pPr marL="358775" indent="-358775"/>
            <a:r>
              <a:rPr lang="en-GB" dirty="0"/>
              <a:t>Explore how the hole in the ozone layer varies over the decades.</a:t>
            </a:r>
          </a:p>
          <a:p>
            <a:endParaRPr lang="en-GB" dirty="0"/>
          </a:p>
        </p:txBody>
      </p:sp>
      <p:pic>
        <p:nvPicPr>
          <p:cNvPr id="5122" name="Picture 2" descr="Ozone hole extension 2023">
            <a:extLst>
              <a:ext uri="{FF2B5EF4-FFF2-40B4-BE49-F238E27FC236}">
                <a16:creationId xmlns:a16="http://schemas.microsoft.com/office/drawing/2014/main" id="{43C0A75B-F77A-BA23-7492-B1A3D7E61B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172"/>
          <a:stretch/>
        </p:blipFill>
        <p:spPr bwMode="auto">
          <a:xfrm>
            <a:off x="6849620" y="2380297"/>
            <a:ext cx="4627748" cy="2809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034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E84E3-BCAC-D8E8-BC62-13754E3B14B9}"/>
              </a:ext>
            </a:extLst>
          </p:cNvPr>
          <p:cNvSpPr>
            <a:spLocks noGrp="1"/>
          </p:cNvSpPr>
          <p:nvPr>
            <p:ph type="title"/>
          </p:nvPr>
        </p:nvSpPr>
        <p:spPr>
          <a:xfrm>
            <a:off x="827431" y="2766218"/>
            <a:ext cx="10714037" cy="1325563"/>
          </a:xfrm>
        </p:spPr>
        <p:txBody>
          <a:bodyPr/>
          <a:lstStyle/>
          <a:p>
            <a:r>
              <a:rPr lang="en-GB" dirty="0"/>
              <a:t>Understanding the data</a:t>
            </a:r>
          </a:p>
        </p:txBody>
      </p:sp>
    </p:spTree>
    <p:extLst>
      <p:ext uri="{BB962C8B-B14F-4D97-AF65-F5344CB8AC3E}">
        <p14:creationId xmlns:p14="http://schemas.microsoft.com/office/powerpoint/2010/main" val="1102281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EE0EA6-27D7-CDB0-BB58-6BB5E36BDCCB}"/>
              </a:ext>
            </a:extLst>
          </p:cNvPr>
          <p:cNvSpPr>
            <a:spLocks noGrp="1"/>
          </p:cNvSpPr>
          <p:nvPr>
            <p:ph type="title"/>
          </p:nvPr>
        </p:nvSpPr>
        <p:spPr/>
        <p:txBody>
          <a:bodyPr>
            <a:normAutofit/>
          </a:bodyPr>
          <a:lstStyle/>
          <a:p>
            <a:r>
              <a:rPr lang="en-GB"/>
              <a:t>Understanding contexts in statistics</a:t>
            </a:r>
          </a:p>
        </p:txBody>
      </p:sp>
      <p:sp>
        <p:nvSpPr>
          <p:cNvPr id="6" name="Content Placeholder 5">
            <a:extLst>
              <a:ext uri="{FF2B5EF4-FFF2-40B4-BE49-F238E27FC236}">
                <a16:creationId xmlns:a16="http://schemas.microsoft.com/office/drawing/2014/main" id="{72CD88D2-3A02-ED6C-6114-BEDFD2FB0B44}"/>
              </a:ext>
            </a:extLst>
          </p:cNvPr>
          <p:cNvSpPr>
            <a:spLocks noGrp="1"/>
          </p:cNvSpPr>
          <p:nvPr>
            <p:ph sz="quarter" idx="10"/>
          </p:nvPr>
        </p:nvSpPr>
        <p:spPr/>
        <p:txBody>
          <a:bodyPr>
            <a:normAutofit lnSpcReduction="10000"/>
          </a:bodyPr>
          <a:lstStyle/>
          <a:p>
            <a:pPr marL="0" indent="0">
              <a:buNone/>
            </a:pPr>
            <a:r>
              <a:rPr lang="en-GB" dirty="0"/>
              <a:t>When solving a problem in statistics it is essential that you </a:t>
            </a:r>
            <a:r>
              <a:rPr lang="en-GB" b="1" dirty="0"/>
              <a:t>understand the context </a:t>
            </a:r>
            <a:r>
              <a:rPr lang="en-GB" dirty="0"/>
              <a:t>that the data comes from.</a:t>
            </a:r>
          </a:p>
          <a:p>
            <a:pPr marL="0" indent="0">
              <a:buNone/>
            </a:pPr>
            <a:endParaRPr lang="en-GB" dirty="0"/>
          </a:p>
          <a:p>
            <a:pPr marL="0" indent="0">
              <a:buNone/>
            </a:pPr>
            <a:r>
              <a:rPr lang="en-GB" dirty="0"/>
              <a:t>This is essential for:</a:t>
            </a:r>
          </a:p>
          <a:p>
            <a:pPr marL="358775" indent="-358775"/>
            <a:r>
              <a:rPr lang="en-GB" dirty="0"/>
              <a:t>Cleaning the data</a:t>
            </a:r>
          </a:p>
          <a:p>
            <a:pPr marL="358775" indent="-358775"/>
            <a:r>
              <a:rPr lang="en-GB" dirty="0"/>
              <a:t>Choosing statistics and charts</a:t>
            </a:r>
          </a:p>
          <a:p>
            <a:pPr marL="358775" indent="-358775"/>
            <a:r>
              <a:rPr lang="en-GB" dirty="0"/>
              <a:t>Interpreting the results</a:t>
            </a:r>
          </a:p>
        </p:txBody>
      </p:sp>
      <p:pic>
        <p:nvPicPr>
          <p:cNvPr id="8" name="Picture 7" descr="Close-up of documents and charts">
            <a:extLst>
              <a:ext uri="{FF2B5EF4-FFF2-40B4-BE49-F238E27FC236}">
                <a16:creationId xmlns:a16="http://schemas.microsoft.com/office/drawing/2014/main" id="{D35CA1F4-DFFF-186E-0631-12DC7F1A2FA6}"/>
              </a:ext>
            </a:extLst>
          </p:cNvPr>
          <p:cNvPicPr>
            <a:picLocks noChangeAspect="1"/>
          </p:cNvPicPr>
          <p:nvPr/>
        </p:nvPicPr>
        <p:blipFill rotWithShape="1">
          <a:blip r:embed="rId3">
            <a:extLst>
              <a:ext uri="{28A0092B-C50C-407E-A947-70E740481C1C}">
                <a14:useLocalDpi xmlns:a14="http://schemas.microsoft.com/office/drawing/2010/main" val="0"/>
              </a:ext>
            </a:extLst>
          </a:blip>
          <a:srcRect l="21263" r="957" b="-1"/>
          <a:stretch/>
        </p:blipFill>
        <p:spPr>
          <a:xfrm>
            <a:off x="6398741" y="1866900"/>
            <a:ext cx="5172075" cy="4438650"/>
          </a:xfrm>
          <a:prstGeom prst="rect">
            <a:avLst/>
          </a:prstGeom>
          <a:noFill/>
        </p:spPr>
      </p:pic>
    </p:spTree>
    <p:extLst>
      <p:ext uri="{BB962C8B-B14F-4D97-AF65-F5344CB8AC3E}">
        <p14:creationId xmlns:p14="http://schemas.microsoft.com/office/powerpoint/2010/main" val="3030842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ECA03-EDBB-736C-EDC4-FE7E996644F3}"/>
              </a:ext>
            </a:extLst>
          </p:cNvPr>
          <p:cNvSpPr>
            <a:spLocks noGrp="1"/>
          </p:cNvSpPr>
          <p:nvPr>
            <p:ph type="title"/>
          </p:nvPr>
        </p:nvSpPr>
        <p:spPr/>
        <p:txBody>
          <a:bodyPr>
            <a:normAutofit/>
          </a:bodyPr>
          <a:lstStyle/>
          <a:p>
            <a:r>
              <a:rPr lang="en-GB" dirty="0"/>
              <a:t>Introduction to the ‘Atmosphere’ activities</a:t>
            </a:r>
          </a:p>
        </p:txBody>
      </p:sp>
      <p:sp>
        <p:nvSpPr>
          <p:cNvPr id="5" name="Content Placeholder 4">
            <a:extLst>
              <a:ext uri="{FF2B5EF4-FFF2-40B4-BE49-F238E27FC236}">
                <a16:creationId xmlns:a16="http://schemas.microsoft.com/office/drawing/2014/main" id="{EFCBF223-71E8-4AC3-368F-D078966B0B98}"/>
              </a:ext>
            </a:extLst>
          </p:cNvPr>
          <p:cNvSpPr>
            <a:spLocks noGrp="1"/>
          </p:cNvSpPr>
          <p:nvPr>
            <p:ph sz="quarter" idx="10"/>
          </p:nvPr>
        </p:nvSpPr>
        <p:spPr>
          <a:xfrm>
            <a:off x="838200" y="1869672"/>
            <a:ext cx="5242413" cy="4435877"/>
          </a:xfrm>
        </p:spPr>
        <p:txBody>
          <a:bodyPr lIns="91440" tIns="45720" rIns="91440" bIns="45720" anchor="t">
            <a:normAutofit/>
          </a:bodyPr>
          <a:lstStyle/>
          <a:p>
            <a:pPr marL="358775" indent="-358775"/>
            <a:r>
              <a:rPr lang="en-GB" dirty="0"/>
              <a:t>In this activity you will explore data about the hole in the ozone layer</a:t>
            </a:r>
            <a:br>
              <a:rPr lang="en-GB" dirty="0"/>
            </a:br>
            <a:endParaRPr lang="en-GB" dirty="0">
              <a:cs typeface="Arial"/>
            </a:endParaRPr>
          </a:p>
          <a:p>
            <a:pPr marL="358775" indent="-358775"/>
            <a:r>
              <a:rPr lang="en-GB" dirty="0"/>
              <a:t>The data is from </a:t>
            </a:r>
            <a:r>
              <a:rPr lang="en-GB" i="1" dirty="0"/>
              <a:t>Copernicus: </a:t>
            </a:r>
            <a:r>
              <a:rPr lang="en-GB" i="1" dirty="0">
                <a:hlinkClick r:id="rId3"/>
              </a:rPr>
              <a:t>www.copernicus.eu</a:t>
            </a:r>
            <a:br>
              <a:rPr lang="en-GB" dirty="0"/>
            </a:br>
            <a:endParaRPr lang="en-GB" dirty="0">
              <a:cs typeface="Arial"/>
            </a:endParaRPr>
          </a:p>
          <a:p>
            <a:pPr marL="358775" indent="-358775"/>
            <a:r>
              <a:rPr lang="en-GB" dirty="0"/>
              <a:t>The data is collected from European Space Agency (ESA)</a:t>
            </a:r>
            <a:endParaRPr lang="en-GB" dirty="0">
              <a:cs typeface="Arial"/>
            </a:endParaRPr>
          </a:p>
        </p:txBody>
      </p:sp>
      <p:pic>
        <p:nvPicPr>
          <p:cNvPr id="3076" name="Picture 4" descr="Altius to track ozone">
            <a:extLst>
              <a:ext uri="{FF2B5EF4-FFF2-40B4-BE49-F238E27FC236}">
                <a16:creationId xmlns:a16="http://schemas.microsoft.com/office/drawing/2014/main" id="{DC5AC9C8-8F3B-AC49-68F7-36519A12191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876" r="11682" b="-2"/>
          <a:stretch/>
        </p:blipFill>
        <p:spPr bwMode="auto">
          <a:xfrm>
            <a:off x="6181725" y="1866900"/>
            <a:ext cx="5172075" cy="4438650"/>
          </a:xfrm>
          <a:prstGeom prst="rect">
            <a:avLst/>
          </a:prstGeom>
          <a:solidFill>
            <a:srgbClr val="FFFFFF"/>
          </a:solidFill>
        </p:spPr>
      </p:pic>
    </p:spTree>
    <p:extLst>
      <p:ext uri="{BB962C8B-B14F-4D97-AF65-F5344CB8AC3E}">
        <p14:creationId xmlns:p14="http://schemas.microsoft.com/office/powerpoint/2010/main" val="3248063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02372-47B3-4429-6CA3-318D1D68C0C0}"/>
              </a:ext>
            </a:extLst>
          </p:cNvPr>
          <p:cNvSpPr>
            <a:spLocks noGrp="1"/>
          </p:cNvSpPr>
          <p:nvPr>
            <p:ph type="title"/>
          </p:nvPr>
        </p:nvSpPr>
        <p:spPr/>
        <p:txBody>
          <a:bodyPr/>
          <a:lstStyle/>
          <a:p>
            <a:r>
              <a:rPr lang="en-GB" dirty="0"/>
              <a:t>Ozone and the ozone layer</a:t>
            </a:r>
          </a:p>
        </p:txBody>
      </p:sp>
      <p:sp>
        <p:nvSpPr>
          <p:cNvPr id="3" name="Content Placeholder 2">
            <a:extLst>
              <a:ext uri="{FF2B5EF4-FFF2-40B4-BE49-F238E27FC236}">
                <a16:creationId xmlns:a16="http://schemas.microsoft.com/office/drawing/2014/main" id="{26ADE149-2C7E-1319-1103-C73AA7AC8F7E}"/>
              </a:ext>
            </a:extLst>
          </p:cNvPr>
          <p:cNvSpPr>
            <a:spLocks noGrp="1"/>
          </p:cNvSpPr>
          <p:nvPr>
            <p:ph sz="quarter" idx="10"/>
          </p:nvPr>
        </p:nvSpPr>
        <p:spPr/>
        <p:txBody>
          <a:bodyPr lIns="91440" tIns="45720" rIns="91440" bIns="45720" anchor="t"/>
          <a:lstStyle/>
          <a:p>
            <a:pPr marL="358775" indent="-358775"/>
            <a:r>
              <a:rPr lang="en-GB" b="1" dirty="0"/>
              <a:t>Ozone</a:t>
            </a:r>
            <a:r>
              <a:rPr lang="en-GB" dirty="0"/>
              <a:t> is a molecule that is formed naturally in the earth’s atmosphere.</a:t>
            </a:r>
          </a:p>
          <a:p>
            <a:pPr marL="358775" indent="-358775"/>
            <a:r>
              <a:rPr lang="en-GB" dirty="0"/>
              <a:t>A </a:t>
            </a:r>
            <a:r>
              <a:rPr lang="en-GB" b="1" dirty="0"/>
              <a:t>‘layer’</a:t>
            </a:r>
            <a:r>
              <a:rPr lang="en-GB" dirty="0"/>
              <a:t> of ozone forms about 25km above the Earth’s surface.</a:t>
            </a:r>
          </a:p>
          <a:p>
            <a:pPr marL="358775" indent="-358775"/>
            <a:r>
              <a:rPr lang="en-GB" dirty="0"/>
              <a:t>This layer </a:t>
            </a:r>
            <a:r>
              <a:rPr lang="en-GB" b="1" dirty="0"/>
              <a:t>protects living organisms</a:t>
            </a:r>
            <a:r>
              <a:rPr lang="en-GB" dirty="0"/>
              <a:t> from some of the harmful effects of the </a:t>
            </a:r>
            <a:r>
              <a:rPr lang="en-GB" b="1" dirty="0"/>
              <a:t>sun’s radiation</a:t>
            </a:r>
            <a:r>
              <a:rPr lang="en-GB" dirty="0"/>
              <a:t>.</a:t>
            </a:r>
          </a:p>
        </p:txBody>
      </p:sp>
      <p:pic>
        <p:nvPicPr>
          <p:cNvPr id="4" name="Content Placeholder 3" descr="58 Ozone Depletion | The tendency of clouds to dissipate wit… | Flickr">
            <a:extLst>
              <a:ext uri="{FF2B5EF4-FFF2-40B4-BE49-F238E27FC236}">
                <a16:creationId xmlns:a16="http://schemas.microsoft.com/office/drawing/2014/main" id="{116358BA-144A-E38C-98D0-E82E41E56E62}"/>
              </a:ext>
            </a:extLst>
          </p:cNvPr>
          <p:cNvPicPr>
            <a:picLocks noGrp="1" noChangeAspect="1"/>
          </p:cNvPicPr>
          <p:nvPr>
            <p:ph sz="quarter" idx="11"/>
          </p:nvPr>
        </p:nvPicPr>
        <p:blipFill>
          <a:blip r:embed="rId3"/>
          <a:stretch>
            <a:fillRect/>
          </a:stretch>
        </p:blipFill>
        <p:spPr>
          <a:xfrm>
            <a:off x="6181725" y="2362200"/>
            <a:ext cx="5172075" cy="3448050"/>
          </a:xfrm>
        </p:spPr>
      </p:pic>
    </p:spTree>
    <p:extLst>
      <p:ext uri="{BB962C8B-B14F-4D97-AF65-F5344CB8AC3E}">
        <p14:creationId xmlns:p14="http://schemas.microsoft.com/office/powerpoint/2010/main" val="982041762"/>
      </p:ext>
    </p:extLst>
  </p:cSld>
  <p:clrMapOvr>
    <a:masterClrMapping/>
  </p:clrMapOvr>
</p:sld>
</file>

<file path=ppt/theme/theme1.xml><?xml version="1.0" encoding="utf-8"?>
<a:theme xmlns:a="http://schemas.openxmlformats.org/drawingml/2006/main" name="UKSA powerpoint template wide">
  <a:themeElements>
    <a:clrScheme name="MEI Colour theme">
      <a:dk1>
        <a:srgbClr val="002147"/>
      </a:dk1>
      <a:lt1>
        <a:srgbClr val="FFFFFF"/>
      </a:lt1>
      <a:dk2>
        <a:srgbClr val="002147"/>
      </a:dk2>
      <a:lt2>
        <a:srgbClr val="009FDA"/>
      </a:lt2>
      <a:accent1>
        <a:srgbClr val="D92668"/>
      </a:accent1>
      <a:accent2>
        <a:srgbClr val="8884D5"/>
      </a:accent2>
      <a:accent3>
        <a:srgbClr val="2298A2"/>
      </a:accent3>
      <a:accent4>
        <a:srgbClr val="FBAF17"/>
      </a:accent4>
      <a:accent5>
        <a:srgbClr val="5B9BD5"/>
      </a:accent5>
      <a:accent6>
        <a:srgbClr val="70AD47"/>
      </a:accent6>
      <a:hlink>
        <a:srgbClr val="009FDA"/>
      </a:hlink>
      <a:folHlink>
        <a:srgbClr val="00214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725BB19-85C2-2546-9E20-4AE39DE3E031}" vid="{2C376766-C967-DA41-8564-187F92EF48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1A6CC3C280D7C4E995E16E6EFF6F35F" ma:contentTypeVersion="6" ma:contentTypeDescription="Create a new document." ma:contentTypeScope="" ma:versionID="a1483fa884cdd98268d6ed9e92501ca2">
  <xsd:schema xmlns:xsd="http://www.w3.org/2001/XMLSchema" xmlns:xs="http://www.w3.org/2001/XMLSchema" xmlns:p="http://schemas.microsoft.com/office/2006/metadata/properties" xmlns:ns2="209f45fa-8a86-4010-91f7-243bce0e1a33" xmlns:ns3="01130022-d501-4c6c-84d9-5349c19fc507" targetNamespace="http://schemas.microsoft.com/office/2006/metadata/properties" ma:root="true" ma:fieldsID="51b4dcda91fb25e529d08bed739be3f2" ns2:_="" ns3:_="">
    <xsd:import namespace="209f45fa-8a86-4010-91f7-243bce0e1a33"/>
    <xsd:import namespace="01130022-d501-4c6c-84d9-5349c19fc50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9f45fa-8a86-4010-91f7-243bce0e1a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1130022-d501-4c6c-84d9-5349c19fc50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F9429D7-0D24-4D52-BC87-E2780031C3C3}">
  <ds:schemaRefs>
    <ds:schemaRef ds:uri="http://schemas.microsoft.com/sharepoint/v3/contenttype/forms"/>
  </ds:schemaRefs>
</ds:datastoreItem>
</file>

<file path=customXml/itemProps2.xml><?xml version="1.0" encoding="utf-8"?>
<ds:datastoreItem xmlns:ds="http://schemas.openxmlformats.org/officeDocument/2006/customXml" ds:itemID="{330B324E-AD3D-45DC-9A1D-073FB8DF6E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9f45fa-8a86-4010-91f7-243bce0e1a33"/>
    <ds:schemaRef ds:uri="01130022-d501-4c6c-84d9-5349c19fc5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9265AA-79E6-4286-AD71-B3F3B127531C}">
  <ds:schemaRefs>
    <ds:schemaRef ds:uri="http://schemas.microsoft.com/office/infopath/2007/PartnerControls"/>
    <ds:schemaRef ds:uri="209f45fa-8a86-4010-91f7-243bce0e1a33"/>
    <ds:schemaRef ds:uri="http://purl.org/dc/elements/1.1/"/>
    <ds:schemaRef ds:uri="http://schemas.microsoft.com/office/2006/metadata/properties"/>
    <ds:schemaRef ds:uri="http://www.w3.org/XML/1998/namespace"/>
    <ds:schemaRef ds:uri="http://schemas.microsoft.com/office/2006/documentManagement/types"/>
    <ds:schemaRef ds:uri="http://purl.org/dc/terms/"/>
    <ds:schemaRef ds:uri="01130022-d501-4c6c-84d9-5349c19fc507"/>
    <ds:schemaRef ds:uri="http://purl.org/dc/dcmitype/"/>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UKSA powerpoint template wide</Template>
  <TotalTime>8</TotalTime>
  <Words>1647</Words>
  <Application>Microsoft Macintosh PowerPoint</Application>
  <PresentationFormat>Widescreen</PresentationFormat>
  <Paragraphs>173</Paragraphs>
  <Slides>35</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Aptos</vt:lpstr>
      <vt:lpstr>Arial</vt:lpstr>
      <vt:lpstr>Calibri</vt:lpstr>
      <vt:lpstr>Courier New</vt:lpstr>
      <vt:lpstr>Rockwell Light</vt:lpstr>
      <vt:lpstr>Symbol</vt:lpstr>
      <vt:lpstr>Wingdings</vt:lpstr>
      <vt:lpstr>UKSA powerpoint template wide</vt:lpstr>
      <vt:lpstr>PowerPoint Presentation</vt:lpstr>
      <vt:lpstr>PowerPoint Presentation</vt:lpstr>
      <vt:lpstr>Data presentation and interpretation: Diagrams for single variable data   Atmosphere – The Hole in the Ozone Layer: Lesson 1  </vt:lpstr>
      <vt:lpstr>Lesson objectives</vt:lpstr>
      <vt:lpstr>Using diagrams for single variable data</vt:lpstr>
      <vt:lpstr>Understanding the data</vt:lpstr>
      <vt:lpstr>Understanding contexts in statistics</vt:lpstr>
      <vt:lpstr>Introduction to the ‘Atmosphere’ activities</vt:lpstr>
      <vt:lpstr>Ozone and the ozone layer</vt:lpstr>
      <vt:lpstr>The Ozone Hole</vt:lpstr>
      <vt:lpstr>The data sets</vt:lpstr>
      <vt:lpstr>The daily data: variables</vt:lpstr>
      <vt:lpstr>More information</vt:lpstr>
      <vt:lpstr>Exploring the area of the hole in the ozone layer for different seasons</vt:lpstr>
      <vt:lpstr>Task 1 </vt:lpstr>
      <vt:lpstr>Box Plot</vt:lpstr>
      <vt:lpstr>Strip Plot</vt:lpstr>
      <vt:lpstr>Separate histograms</vt:lpstr>
      <vt:lpstr>Frequency polygons</vt:lpstr>
      <vt:lpstr>Comparing visualisations</vt:lpstr>
      <vt:lpstr>Cumulative frequency</vt:lpstr>
      <vt:lpstr>Stacked histograms</vt:lpstr>
      <vt:lpstr>Exploring the hole in the ozone layer for different decades</vt:lpstr>
      <vt:lpstr>Task 2</vt:lpstr>
      <vt:lpstr>Which diagram would be most useful?</vt:lpstr>
      <vt:lpstr>Box plot</vt:lpstr>
      <vt:lpstr>Strip plot</vt:lpstr>
      <vt:lpstr>Separate histograms</vt:lpstr>
      <vt:lpstr>Stacked histograms</vt:lpstr>
      <vt:lpstr>Frequency polygon</vt:lpstr>
      <vt:lpstr>Cumulative frequency</vt:lpstr>
      <vt:lpstr>Reflections and extension</vt:lpstr>
      <vt:lpstr>Statistical diagrams</vt:lpstr>
      <vt:lpstr>Extension task</vt:lpstr>
      <vt:lpstr>About MEI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Butler</dc:creator>
  <cp:lastModifiedBy>Deborah Ryder</cp:lastModifiedBy>
  <cp:revision>13</cp:revision>
  <dcterms:created xsi:type="dcterms:W3CDTF">2024-05-28T07:35:16Z</dcterms:created>
  <dcterms:modified xsi:type="dcterms:W3CDTF">2025-01-21T10:56:41Z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0x01010071A6CC3C280D7C4E995E16E6EFF6F35F</vt:lpwstr>
  </property>
</Properties>
</file>