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7"/>
  </p:notesMasterIdLst>
  <p:sldIdLst>
    <p:sldId id="256" r:id="rId5"/>
    <p:sldId id="340" r:id="rId6"/>
    <p:sldId id="341" r:id="rId7"/>
    <p:sldId id="280" r:id="rId8"/>
    <p:sldId id="261" r:id="rId9"/>
    <p:sldId id="374" r:id="rId10"/>
    <p:sldId id="282" r:id="rId11"/>
    <p:sldId id="275" r:id="rId12"/>
    <p:sldId id="305" r:id="rId13"/>
    <p:sldId id="307" r:id="rId14"/>
    <p:sldId id="283" r:id="rId15"/>
    <p:sldId id="353" r:id="rId16"/>
    <p:sldId id="306" r:id="rId17"/>
    <p:sldId id="281" r:id="rId18"/>
    <p:sldId id="284" r:id="rId19"/>
    <p:sldId id="354" r:id="rId20"/>
    <p:sldId id="346" r:id="rId21"/>
    <p:sldId id="348" r:id="rId22"/>
    <p:sldId id="356" r:id="rId23"/>
    <p:sldId id="285" r:id="rId24"/>
    <p:sldId id="287" r:id="rId25"/>
    <p:sldId id="357" r:id="rId26"/>
    <p:sldId id="347" r:id="rId27"/>
    <p:sldId id="293" r:id="rId28"/>
    <p:sldId id="296" r:id="rId29"/>
    <p:sldId id="375" r:id="rId30"/>
    <p:sldId id="376" r:id="rId31"/>
    <p:sldId id="377" r:id="rId32"/>
    <p:sldId id="342" r:id="rId33"/>
    <p:sldId id="352" r:id="rId34"/>
    <p:sldId id="351"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1194E29-5F55-44CB-9253-F1D8A6D8B9CE}">
          <p14:sldIdLst>
            <p14:sldId id="256"/>
            <p14:sldId id="340"/>
            <p14:sldId id="341"/>
            <p14:sldId id="280"/>
            <p14:sldId id="261"/>
          </p14:sldIdLst>
        </p14:section>
        <p14:section name="Understanding the data" id="{36DB92B6-8B99-4B47-8D64-EB2EF3C96A6E}">
          <p14:sldIdLst>
            <p14:sldId id="374"/>
            <p14:sldId id="282"/>
            <p14:sldId id="275"/>
            <p14:sldId id="305"/>
            <p14:sldId id="307"/>
            <p14:sldId id="283"/>
            <p14:sldId id="353"/>
            <p14:sldId id="306"/>
          </p14:sldIdLst>
        </p14:section>
        <p14:section name="scatter diagrams and correlation coefficients" id="{E695F5AD-2AF7-4889-8E75-2EC075D45D67}">
          <p14:sldIdLst>
            <p14:sldId id="281"/>
            <p14:sldId id="284"/>
            <p14:sldId id="354"/>
            <p14:sldId id="346"/>
            <p14:sldId id="348"/>
            <p14:sldId id="356"/>
          </p14:sldIdLst>
        </p14:section>
        <p14:section name="Finding regions in scatter plots" id="{A812BB1B-77DC-4780-986F-300749D318EE}">
          <p14:sldIdLst>
            <p14:sldId id="285"/>
            <p14:sldId id="287"/>
            <p14:sldId id="357"/>
            <p14:sldId id="347"/>
          </p14:sldIdLst>
        </p14:section>
        <p14:section name="Exploring the correlation in a region of a scatter plot" id="{37226BFA-3E7C-4D1C-A1EF-0710EC342236}">
          <p14:sldIdLst>
            <p14:sldId id="293"/>
            <p14:sldId id="296"/>
            <p14:sldId id="375"/>
            <p14:sldId id="376"/>
            <p14:sldId id="377"/>
          </p14:sldIdLst>
        </p14:section>
        <p14:section name="Identifying regions in the scatter plots for the data since 1990" id="{AD4BADB5-CAF8-40DF-9604-14D015DA895A}">
          <p14:sldIdLst>
            <p14:sldId id="342"/>
            <p14:sldId id="352"/>
            <p14:sldId id="351"/>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147"/>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5116F-4B1F-4347-A2D2-ECD27163A5BE}" v="51" dt="2025-01-14T11:08:58.919"/>
    <p1510:client id="{55B6B442-65F2-F15F-1291-441086DB5875}" v="5" dt="2025-01-16T09:05:05.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78977" autoAdjust="0"/>
  </p:normalViewPr>
  <p:slideViewPr>
    <p:cSldViewPr snapToGrid="0">
      <p:cViewPr varScale="1">
        <p:scale>
          <a:sx n="95" d="100"/>
          <a:sy n="95" d="100"/>
        </p:scale>
        <p:origin x="1672"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A47F-E424-48CC-B7F1-355530EF4E2E}"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3062-43F0-4793-B76B-895291533BE7}" type="slidenum">
              <a:rPr lang="en-GB" smtClean="0"/>
              <a:t>‹#›</a:t>
            </a:fld>
            <a:endParaRPr lang="en-GB"/>
          </a:p>
        </p:txBody>
      </p:sp>
    </p:spTree>
    <p:extLst>
      <p:ext uri="{BB962C8B-B14F-4D97-AF65-F5344CB8AC3E}">
        <p14:creationId xmlns:p14="http://schemas.microsoft.com/office/powerpoint/2010/main" val="346854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https://colab.research.google.com/drive/1hPuY9Yv_Dj3JHKwR4BcVadD6SItECHrs?usp=sharing </a:t>
            </a:r>
          </a:p>
        </p:txBody>
      </p:sp>
      <p:sp>
        <p:nvSpPr>
          <p:cNvPr id="4" name="Slide Number Placeholder 3"/>
          <p:cNvSpPr>
            <a:spLocks noGrp="1"/>
          </p:cNvSpPr>
          <p:nvPr>
            <p:ph type="sldNum" sz="quarter" idx="5"/>
          </p:nvPr>
        </p:nvSpPr>
        <p:spPr/>
        <p:txBody>
          <a:bodyPr/>
          <a:lstStyle/>
          <a:p>
            <a:fld id="{88CE3062-43F0-4793-B76B-895291533BE7}" type="slidenum">
              <a:rPr lang="en-GB" smtClean="0"/>
              <a:t>1</a:t>
            </a:fld>
            <a:endParaRPr lang="en-GB"/>
          </a:p>
        </p:txBody>
      </p:sp>
    </p:spTree>
    <p:extLst>
      <p:ext uri="{BB962C8B-B14F-4D97-AF65-F5344CB8AC3E}">
        <p14:creationId xmlns:p14="http://schemas.microsoft.com/office/powerpoint/2010/main" val="295495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times series for the daily data shows that the hole starts to appear in the second half of the year and is usually closed by the end of the year.</a:t>
            </a:r>
          </a:p>
        </p:txBody>
      </p:sp>
      <p:sp>
        <p:nvSpPr>
          <p:cNvPr id="4" name="Slide Number Placeholder 3"/>
          <p:cNvSpPr>
            <a:spLocks noGrp="1"/>
          </p:cNvSpPr>
          <p:nvPr>
            <p:ph type="sldNum" sz="quarter" idx="5"/>
          </p:nvPr>
        </p:nvSpPr>
        <p:spPr/>
        <p:txBody>
          <a:bodyPr/>
          <a:lstStyle/>
          <a:p>
            <a:fld id="{88CE3062-43F0-4793-B76B-895291533BE7}" type="slidenum">
              <a:rPr lang="en-GB" smtClean="0"/>
              <a:t>15</a:t>
            </a:fld>
            <a:endParaRPr lang="en-GB"/>
          </a:p>
        </p:txBody>
      </p:sp>
    </p:spTree>
    <p:extLst>
      <p:ext uri="{BB962C8B-B14F-4D97-AF65-F5344CB8AC3E}">
        <p14:creationId xmlns:p14="http://schemas.microsoft.com/office/powerpoint/2010/main" val="256577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Both show negative but the stratosphere temperature is a stronger correlation. This is expected as the ozone layer is in the stratosphere and air temperature is measured at ground level. The ozone layer breaks down when the temperature is below -78°C; when it’s above this the hole starts to close, but will still be observable when it’s shrinking.</a:t>
            </a: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17</a:t>
            </a:fld>
            <a:endParaRPr lang="en-GB"/>
          </a:p>
        </p:txBody>
      </p:sp>
    </p:spTree>
    <p:extLst>
      <p:ext uri="{BB962C8B-B14F-4D97-AF65-F5344CB8AC3E}">
        <p14:creationId xmlns:p14="http://schemas.microsoft.com/office/powerpoint/2010/main" val="180350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 temperature is measured at ground level.</a:t>
            </a:r>
          </a:p>
        </p:txBody>
      </p:sp>
      <p:sp>
        <p:nvSpPr>
          <p:cNvPr id="4" name="Slide Number Placeholder 3"/>
          <p:cNvSpPr>
            <a:spLocks noGrp="1"/>
          </p:cNvSpPr>
          <p:nvPr>
            <p:ph type="sldNum" sz="quarter" idx="5"/>
          </p:nvPr>
        </p:nvSpPr>
        <p:spPr/>
        <p:txBody>
          <a:bodyPr/>
          <a:lstStyle/>
          <a:p>
            <a:fld id="{88CE3062-43F0-4793-B76B-895291533BE7}" type="slidenum">
              <a:rPr lang="en-GB" smtClean="0"/>
              <a:t>18</a:t>
            </a:fld>
            <a:endParaRPr lang="en-GB"/>
          </a:p>
        </p:txBody>
      </p:sp>
    </p:spTree>
    <p:extLst>
      <p:ext uri="{BB962C8B-B14F-4D97-AF65-F5344CB8AC3E}">
        <p14:creationId xmlns:p14="http://schemas.microsoft.com/office/powerpoint/2010/main" val="394265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BC6FA-7D48-4694-D153-1A6428650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36E1E-1BDC-6277-CA1E-37722FAA3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A3DE-3547-861D-2D8F-0561AC879160}"/>
              </a:ext>
            </a:extLst>
          </p:cNvPr>
          <p:cNvSpPr>
            <a:spLocks noGrp="1"/>
          </p:cNvSpPr>
          <p:nvPr>
            <p:ph type="body" idx="1"/>
          </p:nvPr>
        </p:nvSpPr>
        <p:spPr/>
        <p:txBody>
          <a:bodyPr/>
          <a:lstStyle/>
          <a:p>
            <a:r>
              <a:rPr lang="en-GB" dirty="0"/>
              <a:t>Stratosphere temperature is measured at approximately 25km above ground level.</a:t>
            </a:r>
          </a:p>
          <a:p>
            <a:endParaRPr lang="en-GB" dirty="0"/>
          </a:p>
          <a:p>
            <a:endParaRPr lang="en-GB" dirty="0"/>
          </a:p>
        </p:txBody>
      </p:sp>
      <p:sp>
        <p:nvSpPr>
          <p:cNvPr id="4" name="Slide Number Placeholder 3">
            <a:extLst>
              <a:ext uri="{FF2B5EF4-FFF2-40B4-BE49-F238E27FC236}">
                <a16:creationId xmlns:a16="http://schemas.microsoft.com/office/drawing/2014/main" id="{894D053D-EABE-53FF-1079-9D5C9F4B2913}"/>
              </a:ext>
            </a:extLst>
          </p:cNvPr>
          <p:cNvSpPr>
            <a:spLocks noGrp="1"/>
          </p:cNvSpPr>
          <p:nvPr>
            <p:ph type="sldNum" sz="quarter" idx="5"/>
          </p:nvPr>
        </p:nvSpPr>
        <p:spPr/>
        <p:txBody>
          <a:bodyPr/>
          <a:lstStyle/>
          <a:p>
            <a:fld id="{88CE3062-43F0-4793-B76B-895291533BE7}" type="slidenum">
              <a:rPr lang="en-GB" smtClean="0"/>
              <a:t>19</a:t>
            </a:fld>
            <a:endParaRPr lang="en-GB"/>
          </a:p>
        </p:txBody>
      </p:sp>
    </p:spTree>
    <p:extLst>
      <p:ext uri="{BB962C8B-B14F-4D97-AF65-F5344CB8AC3E}">
        <p14:creationId xmlns:p14="http://schemas.microsoft.com/office/powerpoint/2010/main" val="289347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200" dirty="0">
                <a:effectLst/>
                <a:latin typeface="Arial" panose="020B0604020202020204" pitchFamily="34" charset="0"/>
                <a:ea typeface="Calibri" panose="020F0502020204030204" pitchFamily="34" charset="0"/>
              </a:rPr>
              <a:t>For task 2 students have If students have difficulty distinguishing between points there are alternative approaches in the appendix of the notebook.</a:t>
            </a:r>
          </a:p>
          <a:p>
            <a:pPr marL="0" lvl="0" indent="0">
              <a:lnSpc>
                <a:spcPct val="107000"/>
              </a:lnSpc>
              <a:buFont typeface="Symbol" panose="05050102010706020507" pitchFamily="18" charset="2"/>
              <a:buNone/>
            </a:pPr>
            <a:endParaRPr lang="en-GB" sz="1200" dirty="0">
              <a:effectLst/>
              <a:latin typeface="Arial" panose="020B0604020202020204" pitchFamily="34" charset="0"/>
              <a:ea typeface="Calibri" panose="020F0502020204030204" pitchFamily="34" charset="0"/>
            </a:endParaRPr>
          </a:p>
          <a:p>
            <a:pPr marL="0" lvl="0" indent="0">
              <a:lnSpc>
                <a:spcPct val="107000"/>
              </a:lnSpc>
              <a:buFont typeface="Symbol" panose="05050102010706020507" pitchFamily="18" charset="2"/>
              <a:buNone/>
            </a:pPr>
            <a:r>
              <a:rPr lang="en-GB" sz="1200" dirty="0">
                <a:effectLst/>
                <a:latin typeface="Arial" panose="020B0604020202020204" pitchFamily="34" charset="0"/>
                <a:ea typeface="Calibri" panose="020F0502020204030204" pitchFamily="34" charset="0"/>
              </a:rPr>
              <a:t>There is three distinct regions corresponding to different months for the monthly data. This is because the mean daily temperature for each month is different: September is coldest and November is warmest in the southern hemisphere. There aren’t as defined regions for decade; however, the points for the 1980s are at the bottom as this was when the hole in the ozone layer first developed.</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21</a:t>
            </a:fld>
            <a:endParaRPr lang="en-GB"/>
          </a:p>
        </p:txBody>
      </p:sp>
    </p:spTree>
    <p:extLst>
      <p:ext uri="{BB962C8B-B14F-4D97-AF65-F5344CB8AC3E}">
        <p14:creationId xmlns:p14="http://schemas.microsoft.com/office/powerpoint/2010/main" val="263264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2968-1B4F-29BC-9C96-BFDCCD44A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43DC2-E8D8-8E3F-82B0-3E076FADA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EF25B-10BD-0D19-97B1-3F210C02D2A9}"/>
              </a:ext>
            </a:extLst>
          </p:cNvPr>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There is three distinct regions corresponding to different months for the monthly data. This is because the mean daily temperature for each month is different: September is coldest and November is warmest in the southern hemisphere. </a:t>
            </a:r>
            <a:endParaRPr lang="en-GB" dirty="0"/>
          </a:p>
        </p:txBody>
      </p:sp>
      <p:sp>
        <p:nvSpPr>
          <p:cNvPr id="4" name="Slide Number Placeholder 3">
            <a:extLst>
              <a:ext uri="{FF2B5EF4-FFF2-40B4-BE49-F238E27FC236}">
                <a16:creationId xmlns:a16="http://schemas.microsoft.com/office/drawing/2014/main" id="{9F13DBCF-72B4-DE1A-6762-1869FA46CC57}"/>
              </a:ext>
            </a:extLst>
          </p:cNvPr>
          <p:cNvSpPr>
            <a:spLocks noGrp="1"/>
          </p:cNvSpPr>
          <p:nvPr>
            <p:ph type="sldNum" sz="quarter" idx="5"/>
          </p:nvPr>
        </p:nvSpPr>
        <p:spPr/>
        <p:txBody>
          <a:bodyPr/>
          <a:lstStyle/>
          <a:p>
            <a:fld id="{88CE3062-43F0-4793-B76B-895291533BE7}" type="slidenum">
              <a:rPr lang="en-GB" smtClean="0"/>
              <a:t>22</a:t>
            </a:fld>
            <a:endParaRPr lang="en-GB"/>
          </a:p>
        </p:txBody>
      </p:sp>
    </p:spTree>
    <p:extLst>
      <p:ext uri="{BB962C8B-B14F-4D97-AF65-F5344CB8AC3E}">
        <p14:creationId xmlns:p14="http://schemas.microsoft.com/office/powerpoint/2010/main" val="118339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There aren’t as defined regions for decade; however, the points for the 1980s are at the bottom as this was when the hole in the ozone layer first developed.</a:t>
            </a:r>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23</a:t>
            </a:fld>
            <a:endParaRPr lang="en-GB"/>
          </a:p>
        </p:txBody>
      </p:sp>
    </p:spTree>
    <p:extLst>
      <p:ext uri="{BB962C8B-B14F-4D97-AF65-F5344CB8AC3E}">
        <p14:creationId xmlns:p14="http://schemas.microsoft.com/office/powerpoint/2010/main" val="3087404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October and November show stronger correlation than the data for the whole of spring. The data for September shows the weakest correlation. Students should be encouraged to look back to the scatter diagram grouped by decade – all the lowest points on the September data are from the 1980s, when the hole was first developing. In the extension task students can explore what the data looks like if the 1980s are removed.</a:t>
            </a:r>
          </a:p>
        </p:txBody>
      </p:sp>
      <p:sp>
        <p:nvSpPr>
          <p:cNvPr id="4" name="Slide Number Placeholder 3"/>
          <p:cNvSpPr>
            <a:spLocks noGrp="1"/>
          </p:cNvSpPr>
          <p:nvPr>
            <p:ph type="sldNum" sz="quarter" idx="5"/>
          </p:nvPr>
        </p:nvSpPr>
        <p:spPr/>
        <p:txBody>
          <a:bodyPr/>
          <a:lstStyle/>
          <a:p>
            <a:fld id="{88CE3062-43F0-4793-B76B-895291533BE7}" type="slidenum">
              <a:rPr lang="en-GB" smtClean="0"/>
              <a:t>25</a:t>
            </a:fld>
            <a:endParaRPr lang="en-GB"/>
          </a:p>
        </p:txBody>
      </p:sp>
    </p:spTree>
    <p:extLst>
      <p:ext uri="{BB962C8B-B14F-4D97-AF65-F5344CB8AC3E}">
        <p14:creationId xmlns:p14="http://schemas.microsoft.com/office/powerpoint/2010/main" val="2819658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3FF4D-1AD6-D18E-C019-8990BD402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928AC-95B9-4D8E-BBF1-C174D90B2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4F7C4-0546-6B50-DF8D-3093925B94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 data for September shows the weakest correlation. Students should be encouraged to look back to the scatter diagram grouped by decade – all the lowest points on the September data are from the 1980s, when the hole was first developing. In the extension task students can explore what the data looks like if the 1980s are removed.</a:t>
            </a:r>
          </a:p>
          <a:p>
            <a:endParaRPr lang="en-GB" dirty="0"/>
          </a:p>
        </p:txBody>
      </p:sp>
      <p:sp>
        <p:nvSpPr>
          <p:cNvPr id="4" name="Slide Number Placeholder 3">
            <a:extLst>
              <a:ext uri="{FF2B5EF4-FFF2-40B4-BE49-F238E27FC236}">
                <a16:creationId xmlns:a16="http://schemas.microsoft.com/office/drawing/2014/main" id="{D5A56355-97D2-FC2C-2833-100F1079517F}"/>
              </a:ext>
            </a:extLst>
          </p:cNvPr>
          <p:cNvSpPr>
            <a:spLocks noGrp="1"/>
          </p:cNvSpPr>
          <p:nvPr>
            <p:ph type="sldNum" sz="quarter" idx="5"/>
          </p:nvPr>
        </p:nvSpPr>
        <p:spPr/>
        <p:txBody>
          <a:bodyPr/>
          <a:lstStyle/>
          <a:p>
            <a:fld id="{88CE3062-43F0-4793-B76B-895291533BE7}" type="slidenum">
              <a:rPr lang="en-GB" smtClean="0"/>
              <a:t>26</a:t>
            </a:fld>
            <a:endParaRPr lang="en-GB"/>
          </a:p>
        </p:txBody>
      </p:sp>
    </p:spTree>
    <p:extLst>
      <p:ext uri="{BB962C8B-B14F-4D97-AF65-F5344CB8AC3E}">
        <p14:creationId xmlns:p14="http://schemas.microsoft.com/office/powerpoint/2010/main" val="283476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00651-5E51-08B3-781E-877A26CC6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7FD11-CEED-B271-A386-2CC37DE62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F5E3A-9105-E9BF-F597-B37314F8AF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October and November show stronger correlation than the data for the whole of spring. The data for September shows the weakest correlation. Students should be encouraged to look back to the scatter diagram grouped by decade – all the lowest points on the September data are from the 1980s, when the hole was first developing. In the extension task students can explore what the data looks like if the 1980s are removed.</a:t>
            </a:r>
          </a:p>
          <a:p>
            <a:endParaRPr lang="en-GB" dirty="0"/>
          </a:p>
        </p:txBody>
      </p:sp>
      <p:sp>
        <p:nvSpPr>
          <p:cNvPr id="4" name="Slide Number Placeholder 3">
            <a:extLst>
              <a:ext uri="{FF2B5EF4-FFF2-40B4-BE49-F238E27FC236}">
                <a16:creationId xmlns:a16="http://schemas.microsoft.com/office/drawing/2014/main" id="{52FB8E25-CE96-1829-5A90-03A6DCC64704}"/>
              </a:ext>
            </a:extLst>
          </p:cNvPr>
          <p:cNvSpPr>
            <a:spLocks noGrp="1"/>
          </p:cNvSpPr>
          <p:nvPr>
            <p:ph type="sldNum" sz="quarter" idx="5"/>
          </p:nvPr>
        </p:nvSpPr>
        <p:spPr/>
        <p:txBody>
          <a:bodyPr/>
          <a:lstStyle/>
          <a:p>
            <a:fld id="{88CE3062-43F0-4793-B76B-895291533BE7}" type="slidenum">
              <a:rPr lang="en-GB" smtClean="0"/>
              <a:t>27</a:t>
            </a:fld>
            <a:endParaRPr lang="en-GB"/>
          </a:p>
        </p:txBody>
      </p:sp>
    </p:spTree>
    <p:extLst>
      <p:ext uri="{BB962C8B-B14F-4D97-AF65-F5344CB8AC3E}">
        <p14:creationId xmlns:p14="http://schemas.microsoft.com/office/powerpoint/2010/main" val="292377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4</a:t>
            </a:fld>
            <a:endParaRPr lang="en-GB" dirty="0"/>
          </a:p>
        </p:txBody>
      </p:sp>
    </p:spTree>
    <p:extLst>
      <p:ext uri="{BB962C8B-B14F-4D97-AF65-F5344CB8AC3E}">
        <p14:creationId xmlns:p14="http://schemas.microsoft.com/office/powerpoint/2010/main" val="374919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85B59-00CB-3706-4F81-D004619F4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5BE61-11D2-DA23-0929-49E1E3DDA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921D9-FEAA-1708-2978-C768407302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October and November show stronger correlation than the data for the whole of spring. The data for September shows the weakest correlation. Students should be encouraged to look back to the scatter diagram grouped by decade – all the lowest points on the September data are from the 1980s, when the hole was first developing. In the extension task students can explore what the data looks like if the 1980s are removed.</a:t>
            </a:r>
          </a:p>
          <a:p>
            <a:endParaRPr lang="en-GB" dirty="0"/>
          </a:p>
        </p:txBody>
      </p:sp>
      <p:sp>
        <p:nvSpPr>
          <p:cNvPr id="4" name="Slide Number Placeholder 3">
            <a:extLst>
              <a:ext uri="{FF2B5EF4-FFF2-40B4-BE49-F238E27FC236}">
                <a16:creationId xmlns:a16="http://schemas.microsoft.com/office/drawing/2014/main" id="{5267BE0D-99E7-EC88-B9D6-A360E7E139BC}"/>
              </a:ext>
            </a:extLst>
          </p:cNvPr>
          <p:cNvSpPr>
            <a:spLocks noGrp="1"/>
          </p:cNvSpPr>
          <p:nvPr>
            <p:ph type="sldNum" sz="quarter" idx="5"/>
          </p:nvPr>
        </p:nvSpPr>
        <p:spPr/>
        <p:txBody>
          <a:bodyPr/>
          <a:lstStyle/>
          <a:p>
            <a:fld id="{88CE3062-43F0-4793-B76B-895291533BE7}" type="slidenum">
              <a:rPr lang="en-GB" smtClean="0"/>
              <a:t>28</a:t>
            </a:fld>
            <a:endParaRPr lang="en-GB"/>
          </a:p>
        </p:txBody>
      </p:sp>
    </p:spTree>
    <p:extLst>
      <p:ext uri="{BB962C8B-B14F-4D97-AF65-F5344CB8AC3E}">
        <p14:creationId xmlns:p14="http://schemas.microsoft.com/office/powerpoint/2010/main" val="3393628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the scatter plot and box plot grouped by decade relate to each other. Why does this suggest that it might be useful to concentrate on the data from 1990 onwards?</a:t>
            </a:r>
          </a:p>
          <a:p>
            <a:r>
              <a:rPr lang="en-GB" dirty="0"/>
              <a:t>Demonstrate filtering the data for 1990 onwards and finding some scatter diagrams/correlation coefficients.</a:t>
            </a:r>
          </a:p>
        </p:txBody>
      </p:sp>
      <p:sp>
        <p:nvSpPr>
          <p:cNvPr id="4" name="Slide Number Placeholder 3"/>
          <p:cNvSpPr>
            <a:spLocks noGrp="1"/>
          </p:cNvSpPr>
          <p:nvPr>
            <p:ph type="sldNum" sz="quarter" idx="5"/>
          </p:nvPr>
        </p:nvSpPr>
        <p:spPr/>
        <p:txBody>
          <a:bodyPr/>
          <a:lstStyle/>
          <a:p>
            <a:fld id="{88CE3062-43F0-4793-B76B-895291533BE7}" type="slidenum">
              <a:rPr lang="en-GB" smtClean="0"/>
              <a:t>30</a:t>
            </a:fld>
            <a:endParaRPr lang="en-GB"/>
          </a:p>
        </p:txBody>
      </p:sp>
    </p:spTree>
    <p:extLst>
      <p:ext uri="{BB962C8B-B14F-4D97-AF65-F5344CB8AC3E}">
        <p14:creationId xmlns:p14="http://schemas.microsoft.com/office/powerpoint/2010/main" val="312873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details are given in the notebook.</a:t>
            </a:r>
          </a:p>
        </p:txBody>
      </p:sp>
      <p:sp>
        <p:nvSpPr>
          <p:cNvPr id="4" name="Slide Number Placeholder 3"/>
          <p:cNvSpPr>
            <a:spLocks noGrp="1"/>
          </p:cNvSpPr>
          <p:nvPr>
            <p:ph type="sldNum" sz="quarter" idx="5"/>
          </p:nvPr>
        </p:nvSpPr>
        <p:spPr/>
        <p:txBody>
          <a:bodyPr/>
          <a:lstStyle/>
          <a:p>
            <a:fld id="{88CE3062-43F0-4793-B76B-895291533BE7}" type="slidenum">
              <a:rPr lang="en-GB" smtClean="0"/>
              <a:t>31</a:t>
            </a:fld>
            <a:endParaRPr lang="en-GB"/>
          </a:p>
        </p:txBody>
      </p:sp>
    </p:spTree>
    <p:extLst>
      <p:ext uri="{BB962C8B-B14F-4D97-AF65-F5344CB8AC3E}">
        <p14:creationId xmlns:p14="http://schemas.microsoft.com/office/powerpoint/2010/main" val="314404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In lesson 1 students used Python to explore how the hole in the ozone layer varies over the year. In this lesson they will use different diagrams to explore this and then use these techniques to explore changes over the decades. </a:t>
            </a:r>
          </a:p>
        </p:txBody>
      </p:sp>
      <p:sp>
        <p:nvSpPr>
          <p:cNvPr id="4" name="Slide Number Placeholder 3"/>
          <p:cNvSpPr>
            <a:spLocks noGrp="1"/>
          </p:cNvSpPr>
          <p:nvPr>
            <p:ph type="sldNum" sz="quarter" idx="5"/>
          </p:nvPr>
        </p:nvSpPr>
        <p:spPr/>
        <p:txBody>
          <a:bodyPr/>
          <a:lstStyle/>
          <a:p>
            <a:fld id="{88CE3062-43F0-4793-B76B-895291533BE7}" type="slidenum">
              <a:rPr lang="en-GB" smtClean="0"/>
              <a:t>5</a:t>
            </a:fld>
            <a:endParaRPr lang="en-GB" dirty="0"/>
          </a:p>
        </p:txBody>
      </p:sp>
    </p:spTree>
    <p:extLst>
      <p:ext uri="{BB962C8B-B14F-4D97-AF65-F5344CB8AC3E}">
        <p14:creationId xmlns:p14="http://schemas.microsoft.com/office/powerpoint/2010/main" val="385778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b="0" dirty="0">
                <a:effectLst/>
                <a:latin typeface="Arial" panose="020B0604020202020204" pitchFamily="34" charset="0"/>
                <a:ea typeface="Calibri" panose="020F0502020204030204" pitchFamily="34" charset="0"/>
              </a:rPr>
              <a:t>If this is the first time using the context then use the opening section to talk to students about:</a:t>
            </a:r>
          </a:p>
          <a:p>
            <a:pPr marL="742950" lvl="1" indent="-285750">
              <a:buFont typeface="Courier New" panose="02070309020205020404" pitchFamily="49" charset="0"/>
              <a:buChar char="o"/>
            </a:pPr>
            <a:r>
              <a:rPr lang="en-GB" sz="1200" b="0" dirty="0">
                <a:effectLst/>
                <a:latin typeface="Arial" panose="020B0604020202020204" pitchFamily="34" charset="0"/>
                <a:ea typeface="Calibri" panose="020F0502020204030204" pitchFamily="34" charset="0"/>
              </a:rPr>
              <a:t>The importance of using context within statistics.</a:t>
            </a:r>
          </a:p>
          <a:p>
            <a:pPr marL="742950" lvl="1" indent="-285750">
              <a:buFont typeface="Courier New" panose="02070309020205020404" pitchFamily="49" charset="0"/>
              <a:buChar char="o"/>
            </a:pPr>
            <a:r>
              <a:rPr lang="en-GB" sz="1200" b="0" dirty="0">
                <a:effectLst/>
                <a:latin typeface="Arial" panose="020B0604020202020204" pitchFamily="34" charset="0"/>
                <a:ea typeface="Calibri" panose="020F0502020204030204" pitchFamily="34" charset="0"/>
              </a:rPr>
              <a:t>The ozone layer and the discovery of the ozone hole.</a:t>
            </a:r>
          </a:p>
          <a:p>
            <a:pPr marL="342900" lvl="0" indent="-342900">
              <a:spcAft>
                <a:spcPts val="80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rPr>
              <a:t>If you have completed lesson with your students you can skip this section or use it to briefly remind them of the context.</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6</a:t>
            </a:fld>
            <a:endParaRPr lang="en-GB"/>
          </a:p>
        </p:txBody>
      </p:sp>
    </p:spTree>
    <p:extLst>
      <p:ext uri="{BB962C8B-B14F-4D97-AF65-F5344CB8AC3E}">
        <p14:creationId xmlns:p14="http://schemas.microsoft.com/office/powerpoint/2010/main" val="175756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Courier New" panose="02070309020205020404" pitchFamily="49" charset="0"/>
              <a:buNone/>
            </a:pPr>
            <a:r>
              <a:rPr lang="en-GB" sz="1100" kern="100" dirty="0">
                <a:effectLst/>
                <a:latin typeface="Aptos" panose="020B0004020202020204" pitchFamily="34" charset="0"/>
                <a:ea typeface="Aptos" panose="020B0004020202020204" pitchFamily="34" charset="0"/>
                <a:cs typeface="Aptos" panose="020B0004020202020204" pitchFamily="34" charset="0"/>
              </a:rPr>
              <a:t>Introduce the importance of understanding a context when solving a statistical problem. This is essential to:</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228600">
              <a:lnSpc>
                <a:spcPct val="107000"/>
              </a:lnSpc>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Clean the data. For example, a value of -1 for temperature in °C is appropriate but -1 for rainfall in mm isn’t. </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marL="228600" lvl="0" indent="-228600">
              <a:lnSpc>
                <a:spcPct val="107000"/>
              </a:lnSpc>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Choose appropriate statistics (such as averages) and charts to analyse the data.</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marL="228600" lvl="0" indent="-228600">
              <a:lnSpc>
                <a:spcPct val="107000"/>
              </a:lnSpc>
              <a:spcAft>
                <a:spcPts val="800"/>
              </a:spcAft>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Interpret the result: i.e. give a meaningful answer to a question.</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7</a:t>
            </a:fld>
            <a:endParaRPr lang="en-GB"/>
          </a:p>
        </p:txBody>
      </p:sp>
    </p:spTree>
    <p:extLst>
      <p:ext uri="{BB962C8B-B14F-4D97-AF65-F5344CB8AC3E}">
        <p14:creationId xmlns:p14="http://schemas.microsoft.com/office/powerpoint/2010/main" val="259944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This series of lessons is designed to let you explore features of the ozone layer and the ozone hole using real data.</a:t>
            </a:r>
          </a:p>
          <a:p>
            <a:pPr marL="171450" indent="-171450">
              <a:buFont typeface="Arial" panose="020B0604020202020204" pitchFamily="34" charset="0"/>
              <a:buChar char="•"/>
            </a:pPr>
            <a:r>
              <a:rPr lang="en-GB" sz="1200"/>
              <a:t>The data has been collected by scientists working for the European Space Agency (ESA) on a project called Copernicus.</a:t>
            </a:r>
          </a:p>
          <a:p>
            <a:pPr marL="171450" indent="-171450">
              <a:buFont typeface="Arial" panose="020B0604020202020204" pitchFamily="34" charset="0"/>
              <a:buChar char="•"/>
            </a:pPr>
            <a:r>
              <a:rPr lang="en-GB" sz="1200"/>
              <a:t>Satellites coordinated by ESA observe the Earth and informs the management of the environment amongst other things.</a:t>
            </a:r>
          </a:p>
          <a:p>
            <a:endParaRPr lang="en-GB"/>
          </a:p>
        </p:txBody>
      </p:sp>
      <p:sp>
        <p:nvSpPr>
          <p:cNvPr id="4" name="Slide Number Placeholder 3"/>
          <p:cNvSpPr>
            <a:spLocks noGrp="1"/>
          </p:cNvSpPr>
          <p:nvPr>
            <p:ph type="sldNum" sz="quarter" idx="5"/>
          </p:nvPr>
        </p:nvSpPr>
        <p:spPr/>
        <p:txBody>
          <a:bodyPr/>
          <a:lstStyle/>
          <a:p>
            <a:fld id="{88CE3062-43F0-4793-B76B-895291533BE7}" type="slidenum">
              <a:rPr lang="en-GB" smtClean="0"/>
              <a:t>8</a:t>
            </a:fld>
            <a:endParaRPr lang="en-GB"/>
          </a:p>
        </p:txBody>
      </p:sp>
    </p:spTree>
    <p:extLst>
      <p:ext uri="{BB962C8B-B14F-4D97-AF65-F5344CB8AC3E}">
        <p14:creationId xmlns:p14="http://schemas.microsoft.com/office/powerpoint/2010/main" val="257724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https://www.flickr.com/photos/felton-nyc/50768574522</a:t>
            </a:r>
          </a:p>
        </p:txBody>
      </p:sp>
      <p:sp>
        <p:nvSpPr>
          <p:cNvPr id="4" name="Slide Number Placeholder 3"/>
          <p:cNvSpPr>
            <a:spLocks noGrp="1"/>
          </p:cNvSpPr>
          <p:nvPr>
            <p:ph type="sldNum" sz="quarter" idx="5"/>
          </p:nvPr>
        </p:nvSpPr>
        <p:spPr/>
        <p:txBody>
          <a:bodyPr/>
          <a:lstStyle/>
          <a:p>
            <a:fld id="{88CE3062-43F0-4793-B76B-895291533BE7}" type="slidenum">
              <a:rPr lang="en-GB" smtClean="0"/>
              <a:t>9</a:t>
            </a:fld>
            <a:endParaRPr lang="en-GB"/>
          </a:p>
        </p:txBody>
      </p:sp>
    </p:spTree>
    <p:extLst>
      <p:ext uri="{BB962C8B-B14F-4D97-AF65-F5344CB8AC3E}">
        <p14:creationId xmlns:p14="http://schemas.microsoft.com/office/powerpoint/2010/main" val="99355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https://commons.wikimedia.org/wiki/File:Ozone_Hole_2015.jpg</a:t>
            </a:r>
          </a:p>
        </p:txBody>
      </p:sp>
      <p:sp>
        <p:nvSpPr>
          <p:cNvPr id="4" name="Slide Number Placeholder 3"/>
          <p:cNvSpPr>
            <a:spLocks noGrp="1"/>
          </p:cNvSpPr>
          <p:nvPr>
            <p:ph type="sldNum" sz="quarter" idx="5"/>
          </p:nvPr>
        </p:nvSpPr>
        <p:spPr/>
        <p:txBody>
          <a:bodyPr/>
          <a:lstStyle/>
          <a:p>
            <a:fld id="{88CE3062-43F0-4793-B76B-895291533BE7}" type="slidenum">
              <a:rPr lang="en-GB" smtClean="0"/>
              <a:t>10</a:t>
            </a:fld>
            <a:endParaRPr lang="en-GB"/>
          </a:p>
        </p:txBody>
      </p:sp>
    </p:spTree>
    <p:extLst>
      <p:ext uri="{BB962C8B-B14F-4D97-AF65-F5344CB8AC3E}">
        <p14:creationId xmlns:p14="http://schemas.microsoft.com/office/powerpoint/2010/main" val="342983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rial" panose="020B0604020202020204" pitchFamily="34" charset="0"/>
              </a:rPr>
              <a:t>NB the seasons are defined by southern hemisphere month, not solstices/equinoxes. Note that for the monthly data the measurements in the right-hand column are the means of the daily values.</a:t>
            </a:r>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12</a:t>
            </a:fld>
            <a:endParaRPr lang="en-GB"/>
          </a:p>
        </p:txBody>
      </p:sp>
    </p:spTree>
    <p:extLst>
      <p:ext uri="{BB962C8B-B14F-4D97-AF65-F5344CB8AC3E}">
        <p14:creationId xmlns:p14="http://schemas.microsoft.com/office/powerpoint/2010/main" val="70163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60 years at the forefront of Mathematics Education </a:t>
            </a:r>
          </a:p>
        </p:txBody>
      </p:sp>
      <p:pic>
        <p:nvPicPr>
          <p:cNvPr id="2" name="Picture 1" descr="Logo, company name&#10;&#10;Description automatically generated">
            <a:extLst>
              <a:ext uri="{FF2B5EF4-FFF2-40B4-BE49-F238E27FC236}">
                <a16:creationId xmlns:a16="http://schemas.microsoft.com/office/drawing/2014/main" id="{F9F09EFF-BA3D-B6F7-323C-184E16F60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3" name="TextBox 2">
            <a:extLst>
              <a:ext uri="{FF2B5EF4-FFF2-40B4-BE49-F238E27FC236}">
                <a16:creationId xmlns:a16="http://schemas.microsoft.com/office/drawing/2014/main" id="{3CA852FA-93AB-2C07-FEE7-06AAB3FDD8E5}"/>
              </a:ext>
            </a:extLst>
          </p:cNvPr>
          <p:cNvSpPr txBox="1"/>
          <p:nvPr userDrawn="1"/>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60 years at the forefront of Mathematics Education </a:t>
            </a:r>
          </a:p>
        </p:txBody>
      </p:sp>
    </p:spTree>
    <p:extLst>
      <p:ext uri="{BB962C8B-B14F-4D97-AF65-F5344CB8AC3E}">
        <p14:creationId xmlns:p14="http://schemas.microsoft.com/office/powerpoint/2010/main" val="295612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229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 Title and verticle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352425" y="952500"/>
            <a:ext cx="11477625" cy="669926"/>
          </a:xfrm>
          <a:prstGeom prst="rect">
            <a:avLst/>
          </a:prstGeom>
        </p:spPr>
        <p:txBody>
          <a:bodyPr vert="horz"/>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4" y="1774825"/>
            <a:ext cx="11477625" cy="4625975"/>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186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10496550" y="952500"/>
            <a:ext cx="1333500" cy="5448300"/>
          </a:xfrm>
          <a:prstGeom prst="rect">
            <a:avLst/>
          </a:prstGeom>
        </p:spPr>
        <p:txBody>
          <a:bodyPr vert="vert"/>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5" y="952501"/>
            <a:ext cx="10039350" cy="5448300"/>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930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dirty="0"/>
              <a:t>Picture</a:t>
            </a:r>
          </a:p>
        </p:txBody>
      </p:sp>
      <p:sp>
        <p:nvSpPr>
          <p:cNvPr id="4" name="TextBox 3">
            <a:extLst>
              <a:ext uri="{FF2B5EF4-FFF2-40B4-BE49-F238E27FC236}">
                <a16:creationId xmlns:a16="http://schemas.microsoft.com/office/drawing/2014/main" id="{BE61C079-9CAC-98D4-38FF-97169E1F2254}"/>
              </a:ext>
            </a:extLst>
          </p:cNvPr>
          <p:cNvSpPr txBox="1"/>
          <p:nvPr userDrawn="1"/>
        </p:nvSpPr>
        <p:spPr>
          <a:xfrm>
            <a:off x="0" y="6627168"/>
            <a:ext cx="609738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5" name="TextBox 4">
            <a:extLst>
              <a:ext uri="{FF2B5EF4-FFF2-40B4-BE49-F238E27FC236}">
                <a16:creationId xmlns:a16="http://schemas.microsoft.com/office/drawing/2014/main" id="{8F14E8B9-6023-6290-EE45-9085C6D1849A}"/>
              </a:ext>
            </a:extLst>
          </p:cNvPr>
          <p:cNvSpPr txBox="1"/>
          <p:nvPr userDrawn="1"/>
        </p:nvSpPr>
        <p:spPr>
          <a:xfrm>
            <a:off x="11163993" y="6627168"/>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355896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0048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userDrawn="1"/>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60 years at the forefront of Mathematics Education </a:t>
            </a:r>
          </a:p>
        </p:txBody>
      </p:sp>
    </p:spTree>
    <p:extLst>
      <p:ext uri="{BB962C8B-B14F-4D97-AF65-F5344CB8AC3E}">
        <p14:creationId xmlns:p14="http://schemas.microsoft.com/office/powerpoint/2010/main" val="180289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337CEF-7CB8-7CE4-73BF-2E169495F612}"/>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9A27DCF2-9A95-8032-5FF5-6C91333315B1}"/>
              </a:ext>
            </a:extLst>
          </p:cNvPr>
          <p:cNvSpPr>
            <a:spLocks noGrp="1"/>
          </p:cNvSpPr>
          <p:nvPr>
            <p:ph sz="half" idx="1"/>
          </p:nvPr>
        </p:nvSpPr>
        <p:spPr>
          <a:xfrm>
            <a:off x="838200" y="1825625"/>
            <a:ext cx="10515600" cy="4351338"/>
          </a:xfrm>
          <a:prstGeom prst="rect">
            <a:avLst/>
          </a:prstGeom>
        </p:spPr>
        <p:txBody>
          <a:bodyPr/>
          <a:lstStyle>
            <a:lvl1pPr marL="361950" indent="-36195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51282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6015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0401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914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ictur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dirty="0"/>
              <a:t>Picture</a:t>
            </a:r>
          </a:p>
        </p:txBody>
      </p:sp>
      <p:sp>
        <p:nvSpPr>
          <p:cNvPr id="4" name="TextBox 3">
            <a:extLst>
              <a:ext uri="{FF2B5EF4-FFF2-40B4-BE49-F238E27FC236}">
                <a16:creationId xmlns:a16="http://schemas.microsoft.com/office/drawing/2014/main" id="{1D5D6FCE-6214-BBF3-19E1-732CC684B2F2}"/>
              </a:ext>
            </a:extLst>
          </p:cNvPr>
          <p:cNvSpPr txBox="1"/>
          <p:nvPr/>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5" name="TextBox 4">
            <a:extLst>
              <a:ext uri="{FF2B5EF4-FFF2-40B4-BE49-F238E27FC236}">
                <a16:creationId xmlns:a16="http://schemas.microsoft.com/office/drawing/2014/main" id="{9E0F83C0-AE86-BA8E-5D34-BD5D7E0E9940}"/>
              </a:ext>
            </a:extLst>
          </p:cNvPr>
          <p:cNvSpPr txBox="1"/>
          <p:nvPr/>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771286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dirty="0"/>
          </a:p>
        </p:txBody>
      </p:sp>
    </p:spTree>
    <p:extLst>
      <p:ext uri="{BB962C8B-B14F-4D97-AF65-F5344CB8AC3E}">
        <p14:creationId xmlns:p14="http://schemas.microsoft.com/office/powerpoint/2010/main" val="51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167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AB5C28-D2B5-8215-6F54-FB5FBEC736B0}"/>
              </a:ext>
            </a:extLst>
          </p:cNvPr>
          <p:cNvSpPr txBox="1"/>
          <p:nvPr/>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3" name="TextBox 2">
            <a:extLst>
              <a:ext uri="{FF2B5EF4-FFF2-40B4-BE49-F238E27FC236}">
                <a16:creationId xmlns:a16="http://schemas.microsoft.com/office/drawing/2014/main" id="{2FFA44D8-D8FA-1DE1-4E50-FE08515D5193}"/>
              </a:ext>
            </a:extLst>
          </p:cNvPr>
          <p:cNvSpPr txBox="1"/>
          <p:nvPr/>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207205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3249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7342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687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467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dirty="0"/>
          </a:p>
        </p:txBody>
      </p:sp>
    </p:spTree>
    <p:extLst>
      <p:ext uri="{BB962C8B-B14F-4D97-AF65-F5344CB8AC3E}">
        <p14:creationId xmlns:p14="http://schemas.microsoft.com/office/powerpoint/2010/main" val="371353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9E18-B16A-4E52-B265-385E5631AECE}"/>
              </a:ext>
            </a:extLst>
          </p:cNvPr>
          <p:cNvSpPr>
            <a:spLocks noGrp="1"/>
          </p:cNvSpPr>
          <p:nvPr>
            <p:ph type="title"/>
          </p:nvPr>
        </p:nvSpPr>
        <p:spPr>
          <a:xfrm>
            <a:off x="839788" y="987424"/>
            <a:ext cx="3932237" cy="1069975"/>
          </a:xfrm>
          <a:prstGeom prst="rect">
            <a:avLst/>
          </a:prstGeom>
        </p:spPr>
        <p:txBody>
          <a:bodyPr anchor="b"/>
          <a:lstStyle>
            <a:lvl1pPr>
              <a:defRPr sz="3200">
                <a:solidFill>
                  <a:srgbClr val="009FDA"/>
                </a:solidFill>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18A32DF8-33FB-458C-BD52-34F2881C35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916F2E0F-0040-4CA7-9990-6BD511438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3952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BE08EEC-F69F-40EA-BEB2-8D5514C001A4}"/>
              </a:ext>
            </a:extLst>
          </p:cNvPr>
          <p:cNvCxnSpPr/>
          <p:nvPr/>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hart&#10;&#10;Description automatically generated">
            <a:extLst>
              <a:ext uri="{FF2B5EF4-FFF2-40B4-BE49-F238E27FC236}">
                <a16:creationId xmlns:a16="http://schemas.microsoft.com/office/drawing/2014/main" id="{3205DD17-395F-D24D-87C0-547184D0EC5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7389" y="0"/>
            <a:ext cx="2974131" cy="792740"/>
          </a:xfrm>
          <a:prstGeom prst="rect">
            <a:avLst/>
          </a:prstGeom>
        </p:spPr>
      </p:pic>
      <p:pic>
        <p:nvPicPr>
          <p:cNvPr id="4" name="Picture 3" descr="A red and blue logo&#10;&#10;Description automatically generated">
            <a:extLst>
              <a:ext uri="{FF2B5EF4-FFF2-40B4-BE49-F238E27FC236}">
                <a16:creationId xmlns:a16="http://schemas.microsoft.com/office/drawing/2014/main" id="{BA833D04-9CC8-60FC-B894-2761C5472699}"/>
              </a:ext>
            </a:extLst>
          </p:cNvPr>
          <p:cNvPicPr>
            <a:picLocks noChangeAspect="1"/>
          </p:cNvPicPr>
          <p:nvPr/>
        </p:nvPicPr>
        <p:blipFill rotWithShape="1">
          <a:blip r:embed="rId24">
            <a:extLst>
              <a:ext uri="{28A0092B-C50C-407E-A947-70E740481C1C}">
                <a14:useLocalDpi xmlns:a14="http://schemas.microsoft.com/office/drawing/2010/main" val="0"/>
              </a:ext>
            </a:extLst>
          </a:blip>
          <a:srcRect t="12036" b="15455"/>
          <a:stretch/>
        </p:blipFill>
        <p:spPr>
          <a:xfrm>
            <a:off x="10041746" y="0"/>
            <a:ext cx="1942865" cy="792740"/>
          </a:xfrm>
          <a:prstGeom prst="rect">
            <a:avLst/>
          </a:prstGeom>
        </p:spPr>
      </p:pic>
      <p:pic>
        <p:nvPicPr>
          <p:cNvPr id="2" name="Picture 1" descr="A picture containing chart&#10;&#10;Description automatically generated">
            <a:extLst>
              <a:ext uri="{FF2B5EF4-FFF2-40B4-BE49-F238E27FC236}">
                <a16:creationId xmlns:a16="http://schemas.microsoft.com/office/drawing/2014/main" id="{8C2155FC-E901-738B-1233-2645C8168E12}"/>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07389" y="0"/>
            <a:ext cx="3080505" cy="821094"/>
          </a:xfrm>
          <a:prstGeom prst="rect">
            <a:avLst/>
          </a:prstGeom>
        </p:spPr>
      </p:pic>
      <p:cxnSp>
        <p:nvCxnSpPr>
          <p:cNvPr id="5" name="Straight Connector 4">
            <a:extLst>
              <a:ext uri="{FF2B5EF4-FFF2-40B4-BE49-F238E27FC236}">
                <a16:creationId xmlns:a16="http://schemas.microsoft.com/office/drawing/2014/main" id="{00198BE8-3393-570A-CDA2-47E1D8A5C0D3}"/>
              </a:ext>
            </a:extLst>
          </p:cNvPr>
          <p:cNvCxnSpPr/>
          <p:nvPr userDrawn="1"/>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5709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49" r:id="rId15"/>
    <p:sldLayoutId id="2147483651" r:id="rId16"/>
    <p:sldLayoutId id="2147483653" r:id="rId17"/>
    <p:sldLayoutId id="2147483654" r:id="rId18"/>
    <p:sldLayoutId id="2147483655" r:id="rId19"/>
    <p:sldLayoutId id="2147483656" r:id="rId20"/>
    <p:sldLayoutId id="214748365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ourworldindata.org/ozone-layer-context" TargetMode="External"/><Relationship Id="rId2" Type="http://schemas.openxmlformats.org/officeDocument/2006/relationships/hyperlink" Target="https://discoveringantarctica.org.uk/oceans-atmosphere-landscape/atmosphere-weather-and-climate/the-ozone-hol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copernicus.eu/e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03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DCED-ADDD-F0D9-CDAB-4FB55846B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11B7-4747-2F5B-1433-5B54DCC646C4}"/>
              </a:ext>
            </a:extLst>
          </p:cNvPr>
          <p:cNvSpPr>
            <a:spLocks noGrp="1"/>
          </p:cNvSpPr>
          <p:nvPr>
            <p:ph type="title"/>
          </p:nvPr>
        </p:nvSpPr>
        <p:spPr/>
        <p:txBody>
          <a:bodyPr/>
          <a:lstStyle/>
          <a:p>
            <a:r>
              <a:rPr lang="en-GB" dirty="0"/>
              <a:t>The Ozone Hole</a:t>
            </a:r>
          </a:p>
        </p:txBody>
      </p:sp>
      <p:sp>
        <p:nvSpPr>
          <p:cNvPr id="4" name="Content Placeholder 3">
            <a:extLst>
              <a:ext uri="{FF2B5EF4-FFF2-40B4-BE49-F238E27FC236}">
                <a16:creationId xmlns:a16="http://schemas.microsoft.com/office/drawing/2014/main" id="{22A8E93A-C2FA-7378-6B3E-EE0490CC89AC}"/>
              </a:ext>
            </a:extLst>
          </p:cNvPr>
          <p:cNvSpPr>
            <a:spLocks noGrp="1"/>
          </p:cNvSpPr>
          <p:nvPr>
            <p:ph sz="quarter" idx="11"/>
          </p:nvPr>
        </p:nvSpPr>
        <p:spPr/>
        <p:txBody>
          <a:bodyPr/>
          <a:lstStyle/>
          <a:p>
            <a:r>
              <a:rPr lang="en-GB" dirty="0"/>
              <a:t>A </a:t>
            </a:r>
            <a:r>
              <a:rPr lang="en-GB" b="1" dirty="0"/>
              <a:t>hole</a:t>
            </a:r>
            <a:r>
              <a:rPr lang="en-GB" dirty="0"/>
              <a:t> in the ozone layer above Antarctica was discovered in the 1970s by scientists using </a:t>
            </a:r>
            <a:r>
              <a:rPr lang="en-GB" b="1" dirty="0"/>
              <a:t>satellite</a:t>
            </a:r>
            <a:r>
              <a:rPr lang="en-GB" dirty="0"/>
              <a:t> data.</a:t>
            </a:r>
          </a:p>
          <a:p>
            <a:r>
              <a:rPr lang="en-GB" dirty="0"/>
              <a:t>This hole was caused by </a:t>
            </a:r>
            <a:r>
              <a:rPr lang="en-GB" b="1" dirty="0"/>
              <a:t>man made chemicals</a:t>
            </a:r>
            <a:r>
              <a:rPr lang="en-GB" dirty="0"/>
              <a:t> in the atmosphere.</a:t>
            </a:r>
          </a:p>
          <a:p>
            <a:r>
              <a:rPr lang="en-GB" dirty="0"/>
              <a:t>Since the 1980s, countries have agreed to </a:t>
            </a:r>
            <a:r>
              <a:rPr lang="en-GB" b="1" dirty="0"/>
              <a:t>limit</a:t>
            </a:r>
            <a:r>
              <a:rPr lang="en-GB" dirty="0"/>
              <a:t> the use of these chemicals.</a:t>
            </a:r>
          </a:p>
          <a:p>
            <a:endParaRPr lang="en-GB" dirty="0"/>
          </a:p>
        </p:txBody>
      </p:sp>
      <p:pic>
        <p:nvPicPr>
          <p:cNvPr id="3" name="Content Placeholder 2" descr="File:Ozone Hole 2015.jpg - Wikimedia Commons">
            <a:extLst>
              <a:ext uri="{FF2B5EF4-FFF2-40B4-BE49-F238E27FC236}">
                <a16:creationId xmlns:a16="http://schemas.microsoft.com/office/drawing/2014/main" id="{7D1CAF0C-4CB1-96EA-BD33-BE8DBF7A16AF}"/>
              </a:ext>
            </a:extLst>
          </p:cNvPr>
          <p:cNvPicPr>
            <a:picLocks noGrp="1" noChangeAspect="1"/>
          </p:cNvPicPr>
          <p:nvPr>
            <p:ph sz="quarter" idx="10"/>
          </p:nvPr>
        </p:nvPicPr>
        <p:blipFill>
          <a:blip r:embed="rId3"/>
          <a:stretch>
            <a:fillRect/>
          </a:stretch>
        </p:blipFill>
        <p:spPr>
          <a:xfrm>
            <a:off x="838200" y="2362200"/>
            <a:ext cx="5172075" cy="3448050"/>
          </a:xfrm>
        </p:spPr>
      </p:pic>
    </p:spTree>
    <p:extLst>
      <p:ext uri="{BB962C8B-B14F-4D97-AF65-F5344CB8AC3E}">
        <p14:creationId xmlns:p14="http://schemas.microsoft.com/office/powerpoint/2010/main" val="182745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5701A-C641-3F2D-F5A2-20D1954A44F8}"/>
              </a:ext>
            </a:extLst>
          </p:cNvPr>
          <p:cNvSpPr>
            <a:spLocks noGrp="1"/>
          </p:cNvSpPr>
          <p:nvPr>
            <p:ph type="title"/>
          </p:nvPr>
        </p:nvSpPr>
        <p:spPr/>
        <p:txBody>
          <a:bodyPr/>
          <a:lstStyle/>
          <a:p>
            <a:r>
              <a:rPr lang="en-GB" dirty="0"/>
              <a:t>The data set</a:t>
            </a:r>
          </a:p>
        </p:txBody>
      </p:sp>
      <p:sp>
        <p:nvSpPr>
          <p:cNvPr id="6" name="Content Placeholder 5">
            <a:extLst>
              <a:ext uri="{FF2B5EF4-FFF2-40B4-BE49-F238E27FC236}">
                <a16:creationId xmlns:a16="http://schemas.microsoft.com/office/drawing/2014/main" id="{CCF6D8FD-8593-E315-01D8-D542F378EA57}"/>
              </a:ext>
            </a:extLst>
          </p:cNvPr>
          <p:cNvSpPr>
            <a:spLocks noGrp="1"/>
          </p:cNvSpPr>
          <p:nvPr>
            <p:ph sz="half" idx="1"/>
          </p:nvPr>
        </p:nvSpPr>
        <p:spPr/>
        <p:txBody>
          <a:bodyPr/>
          <a:lstStyle/>
          <a:p>
            <a:pPr marL="0" indent="0">
              <a:buNone/>
            </a:pPr>
            <a:r>
              <a:rPr lang="en-GB" dirty="0"/>
              <a:t>These data set for this lesson features monthly measurements of ozone, atmospheric and weather conditions</a:t>
            </a:r>
          </a:p>
        </p:txBody>
      </p:sp>
      <p:pic>
        <p:nvPicPr>
          <p:cNvPr id="3" name="Picture 2">
            <a:extLst>
              <a:ext uri="{FF2B5EF4-FFF2-40B4-BE49-F238E27FC236}">
                <a16:creationId xmlns:a16="http://schemas.microsoft.com/office/drawing/2014/main" id="{49C07AB2-0BDE-EEF4-FCC7-65E62EA9C325}"/>
              </a:ext>
            </a:extLst>
          </p:cNvPr>
          <p:cNvPicPr>
            <a:picLocks noChangeAspect="1"/>
          </p:cNvPicPr>
          <p:nvPr/>
        </p:nvPicPr>
        <p:blipFill>
          <a:blip r:embed="rId2"/>
          <a:stretch>
            <a:fillRect/>
          </a:stretch>
        </p:blipFill>
        <p:spPr>
          <a:xfrm>
            <a:off x="265670" y="3026293"/>
            <a:ext cx="11660659" cy="1621228"/>
          </a:xfrm>
          <a:prstGeom prst="rect">
            <a:avLst/>
          </a:prstGeom>
          <a:ln>
            <a:solidFill>
              <a:srgbClr val="000000"/>
            </a:solidFill>
          </a:ln>
        </p:spPr>
      </p:pic>
    </p:spTree>
    <p:extLst>
      <p:ext uri="{BB962C8B-B14F-4D97-AF65-F5344CB8AC3E}">
        <p14:creationId xmlns:p14="http://schemas.microsoft.com/office/powerpoint/2010/main" val="261601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CC30-1282-987C-1E51-C740CF6BFB6F}"/>
              </a:ext>
            </a:extLst>
          </p:cNvPr>
          <p:cNvSpPr>
            <a:spLocks noGrp="1"/>
          </p:cNvSpPr>
          <p:nvPr>
            <p:ph type="title"/>
          </p:nvPr>
        </p:nvSpPr>
        <p:spPr/>
        <p:txBody>
          <a:bodyPr/>
          <a:lstStyle/>
          <a:p>
            <a:r>
              <a:rPr lang="en-GB" dirty="0"/>
              <a:t>The monthly data: variables</a:t>
            </a:r>
          </a:p>
        </p:txBody>
      </p:sp>
      <p:sp>
        <p:nvSpPr>
          <p:cNvPr id="4" name="Content Placeholder 3">
            <a:extLst>
              <a:ext uri="{FF2B5EF4-FFF2-40B4-BE49-F238E27FC236}">
                <a16:creationId xmlns:a16="http://schemas.microsoft.com/office/drawing/2014/main" id="{F5F7ABB7-BFDF-68ED-B271-32192DD939F4}"/>
              </a:ext>
            </a:extLst>
          </p:cNvPr>
          <p:cNvSpPr>
            <a:spLocks noGrp="1"/>
          </p:cNvSpPr>
          <p:nvPr>
            <p:ph sz="quarter" idx="10"/>
          </p:nvPr>
        </p:nvSpPr>
        <p:spPr/>
        <p:txBody>
          <a:bodyPr/>
          <a:lstStyle/>
          <a:p>
            <a:r>
              <a:rPr lang="en-GB" dirty="0"/>
              <a:t>date</a:t>
            </a:r>
          </a:p>
          <a:p>
            <a:r>
              <a:rPr lang="en-GB" dirty="0"/>
              <a:t>year</a:t>
            </a:r>
          </a:p>
          <a:p>
            <a:r>
              <a:rPr lang="en-GB" dirty="0"/>
              <a:t>month </a:t>
            </a:r>
          </a:p>
          <a:p>
            <a:r>
              <a:rPr lang="en-GB" dirty="0"/>
              <a:t>season </a:t>
            </a:r>
          </a:p>
          <a:p>
            <a:r>
              <a:rPr lang="en-GB" dirty="0"/>
              <a:t>decade</a:t>
            </a:r>
          </a:p>
        </p:txBody>
      </p:sp>
      <p:sp>
        <p:nvSpPr>
          <p:cNvPr id="5" name="Content Placeholder 4">
            <a:extLst>
              <a:ext uri="{FF2B5EF4-FFF2-40B4-BE49-F238E27FC236}">
                <a16:creationId xmlns:a16="http://schemas.microsoft.com/office/drawing/2014/main" id="{4F3D2F44-9C59-E834-8E4B-89ADD9ABC691}"/>
              </a:ext>
            </a:extLst>
          </p:cNvPr>
          <p:cNvSpPr>
            <a:spLocks noGrp="1"/>
          </p:cNvSpPr>
          <p:nvPr>
            <p:ph sz="quarter" idx="11"/>
          </p:nvPr>
        </p:nvSpPr>
        <p:spPr>
          <a:xfrm>
            <a:off x="4102443" y="1866900"/>
            <a:ext cx="7251358" cy="4438650"/>
          </a:xfrm>
        </p:spPr>
        <p:txBody>
          <a:bodyPr/>
          <a:lstStyle/>
          <a:p>
            <a:r>
              <a:rPr lang="en-GB" dirty="0" err="1"/>
              <a:t>ozone_hole_area</a:t>
            </a:r>
            <a:r>
              <a:rPr lang="en-GB" dirty="0"/>
              <a:t> (million km²)</a:t>
            </a:r>
          </a:p>
          <a:p>
            <a:r>
              <a:rPr lang="en-GB" dirty="0" err="1"/>
              <a:t>ozone_column_minimum</a:t>
            </a:r>
            <a:r>
              <a:rPr lang="en-GB" dirty="0"/>
              <a:t>, (Dobson units)</a:t>
            </a:r>
          </a:p>
          <a:p>
            <a:r>
              <a:rPr lang="en-GB" dirty="0" err="1"/>
              <a:t>ozone_mass_deficit</a:t>
            </a:r>
            <a:r>
              <a:rPr lang="en-GB" dirty="0"/>
              <a:t>, (kg)</a:t>
            </a:r>
          </a:p>
          <a:p>
            <a:r>
              <a:rPr lang="en-GB" dirty="0" err="1"/>
              <a:t>air_temperature</a:t>
            </a:r>
            <a:r>
              <a:rPr lang="en-GB" dirty="0"/>
              <a:t>, (°C), taken at the surface</a:t>
            </a:r>
          </a:p>
          <a:p>
            <a:r>
              <a:rPr lang="en-GB" dirty="0" err="1"/>
              <a:t>surface_pressure</a:t>
            </a:r>
            <a:r>
              <a:rPr lang="en-GB" dirty="0"/>
              <a:t> (</a:t>
            </a:r>
            <a:r>
              <a:rPr lang="en-GB" dirty="0" err="1"/>
              <a:t>hPa</a:t>
            </a:r>
            <a:r>
              <a:rPr lang="en-GB" dirty="0"/>
              <a:t>)</a:t>
            </a:r>
          </a:p>
          <a:p>
            <a:r>
              <a:rPr lang="en-GB" dirty="0" err="1"/>
              <a:t>wind_speed</a:t>
            </a:r>
            <a:r>
              <a:rPr lang="en-GB" dirty="0"/>
              <a:t> (ms</a:t>
            </a:r>
            <a:r>
              <a:rPr lang="en-GB" baseline="30000" dirty="0"/>
              <a:t>-1</a:t>
            </a:r>
            <a:r>
              <a:rPr lang="en-GB" dirty="0"/>
              <a:t>), taken at the surface       </a:t>
            </a:r>
          </a:p>
          <a:p>
            <a:r>
              <a:rPr lang="en-GB" dirty="0" err="1"/>
              <a:t>stratosphere_temperature</a:t>
            </a:r>
            <a:r>
              <a:rPr lang="en-GB" dirty="0"/>
              <a:t> (°C), taken at an altitude of approximately 25km</a:t>
            </a:r>
          </a:p>
        </p:txBody>
      </p:sp>
    </p:spTree>
    <p:extLst>
      <p:ext uri="{BB962C8B-B14F-4D97-AF65-F5344CB8AC3E}">
        <p14:creationId xmlns:p14="http://schemas.microsoft.com/office/powerpoint/2010/main" val="86396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5BE8-CE26-7324-E350-4816C370F112}"/>
              </a:ext>
            </a:extLst>
          </p:cNvPr>
          <p:cNvSpPr>
            <a:spLocks noGrp="1"/>
          </p:cNvSpPr>
          <p:nvPr>
            <p:ph type="title"/>
          </p:nvPr>
        </p:nvSpPr>
        <p:spPr/>
        <p:txBody>
          <a:bodyPr/>
          <a:lstStyle/>
          <a:p>
            <a:r>
              <a:rPr lang="en-GB" dirty="0"/>
              <a:t>More information</a:t>
            </a:r>
          </a:p>
        </p:txBody>
      </p:sp>
      <p:sp>
        <p:nvSpPr>
          <p:cNvPr id="3" name="Content Placeholder 2">
            <a:extLst>
              <a:ext uri="{FF2B5EF4-FFF2-40B4-BE49-F238E27FC236}">
                <a16:creationId xmlns:a16="http://schemas.microsoft.com/office/drawing/2014/main" id="{9C38BC26-D676-7360-399A-FA4A653CB3E7}"/>
              </a:ext>
            </a:extLst>
          </p:cNvPr>
          <p:cNvSpPr>
            <a:spLocks noGrp="1"/>
          </p:cNvSpPr>
          <p:nvPr>
            <p:ph sz="half" idx="1"/>
          </p:nvPr>
        </p:nvSpPr>
        <p:spPr/>
        <p:txBody>
          <a:bodyPr/>
          <a:lstStyle/>
          <a:p>
            <a:pPr marL="0" indent="0">
              <a:buNone/>
            </a:pPr>
            <a:r>
              <a:rPr lang="en-GB" dirty="0"/>
              <a:t>For more information about the ozone layer and ozone hole see:</a:t>
            </a:r>
          </a:p>
          <a:p>
            <a:pPr marL="0" indent="0">
              <a:buNone/>
            </a:pPr>
            <a:endParaRPr lang="en-GB" dirty="0">
              <a:hlinkClick r:id="rId2"/>
            </a:endParaRPr>
          </a:p>
          <a:p>
            <a:pPr marL="358775" indent="-358775"/>
            <a:r>
              <a:rPr lang="en-US" dirty="0">
                <a:hlinkClick r:id="rId2"/>
              </a:rPr>
              <a:t>Discovering Antarctica: The ozone hole</a:t>
            </a:r>
            <a:endParaRPr lang="en-GB" dirty="0"/>
          </a:p>
          <a:p>
            <a:pPr marL="358775" indent="-358775"/>
            <a:endParaRPr lang="en-GB" dirty="0">
              <a:hlinkClick r:id="rId3"/>
            </a:endParaRPr>
          </a:p>
          <a:p>
            <a:pPr marL="358775" indent="-358775"/>
            <a:r>
              <a:rPr lang="en-GB" dirty="0">
                <a:hlinkClick r:id="rId3"/>
              </a:rPr>
              <a:t>Our world in data: What is the ozone layer, and why is it important? </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5732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GB" dirty="0"/>
              <a:t>Interpreting</a:t>
            </a:r>
            <a:r>
              <a:rPr lang="en-US" dirty="0"/>
              <a:t> scatter diagrams and correlation coefficients</a:t>
            </a:r>
            <a:endParaRPr lang="en-GB" dirty="0"/>
          </a:p>
        </p:txBody>
      </p:sp>
    </p:spTree>
    <p:extLst>
      <p:ext uri="{BB962C8B-B14F-4D97-AF65-F5344CB8AC3E}">
        <p14:creationId xmlns:p14="http://schemas.microsoft.com/office/powerpoint/2010/main" val="110228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CBF5D6-7CE4-78BE-5704-1AE6EB7B7D0D}"/>
              </a:ext>
            </a:extLst>
          </p:cNvPr>
          <p:cNvSpPr>
            <a:spLocks noGrp="1"/>
          </p:cNvSpPr>
          <p:nvPr>
            <p:ph type="title"/>
          </p:nvPr>
        </p:nvSpPr>
        <p:spPr/>
        <p:txBody>
          <a:bodyPr/>
          <a:lstStyle/>
          <a:p>
            <a:r>
              <a:rPr lang="en-GB" sz="3600" dirty="0"/>
              <a:t>The change in hole area over the year (daily data)</a:t>
            </a:r>
          </a:p>
        </p:txBody>
      </p:sp>
      <p:pic>
        <p:nvPicPr>
          <p:cNvPr id="1026" name="Picture 2">
            <a:extLst>
              <a:ext uri="{FF2B5EF4-FFF2-40B4-BE49-F238E27FC236}">
                <a16:creationId xmlns:a16="http://schemas.microsoft.com/office/drawing/2014/main" id="{54EBDC72-16B8-7B14-ED6D-5F914E90C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746293"/>
            <a:ext cx="1026795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6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F2C0-8946-AD3C-B6F2-D9B3FDD9AA7E}"/>
              </a:ext>
            </a:extLst>
          </p:cNvPr>
          <p:cNvSpPr>
            <a:spLocks noGrp="1"/>
          </p:cNvSpPr>
          <p:nvPr>
            <p:ph type="title"/>
          </p:nvPr>
        </p:nvSpPr>
        <p:spPr/>
        <p:txBody>
          <a:bodyPr/>
          <a:lstStyle/>
          <a:p>
            <a:r>
              <a:rPr lang="en-GB" dirty="0"/>
              <a:t>Exploring the seasons</a:t>
            </a:r>
          </a:p>
        </p:txBody>
      </p:sp>
      <p:pic>
        <p:nvPicPr>
          <p:cNvPr id="1026" name="Picture 2">
            <a:extLst>
              <a:ext uri="{FF2B5EF4-FFF2-40B4-BE49-F238E27FC236}">
                <a16:creationId xmlns:a16="http://schemas.microsoft.com/office/drawing/2014/main" id="{AC6168DE-9EF0-BCE6-7026-8A9017580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690688"/>
            <a:ext cx="110109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8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1F1E-DBAD-4FBA-BD74-ED7DC858076B}"/>
              </a:ext>
            </a:extLst>
          </p:cNvPr>
          <p:cNvSpPr>
            <a:spLocks noGrp="1"/>
          </p:cNvSpPr>
          <p:nvPr>
            <p:ph type="title"/>
          </p:nvPr>
        </p:nvSpPr>
        <p:spPr/>
        <p:txBody>
          <a:bodyPr/>
          <a:lstStyle/>
          <a:p>
            <a:r>
              <a:rPr lang="en-GB" dirty="0"/>
              <a:t>Task 1</a:t>
            </a:r>
          </a:p>
        </p:txBody>
      </p:sp>
      <p:sp>
        <p:nvSpPr>
          <p:cNvPr id="3" name="Content Placeholder 2">
            <a:extLst>
              <a:ext uri="{FF2B5EF4-FFF2-40B4-BE49-F238E27FC236}">
                <a16:creationId xmlns:a16="http://schemas.microsoft.com/office/drawing/2014/main" id="{5AC98528-B709-1A78-1307-1680D7C3C582}"/>
              </a:ext>
            </a:extLst>
          </p:cNvPr>
          <p:cNvSpPr>
            <a:spLocks noGrp="1"/>
          </p:cNvSpPr>
          <p:nvPr>
            <p:ph sz="half" idx="1"/>
          </p:nvPr>
        </p:nvSpPr>
        <p:spPr/>
        <p:txBody>
          <a:bodyPr/>
          <a:lstStyle/>
          <a:p>
            <a:pPr marL="0" lvl="1" indent="0">
              <a:buNone/>
            </a:pPr>
            <a:r>
              <a:rPr lang="en-US" dirty="0"/>
              <a:t>The following slides show scatter plots for ozone hole area against air temperature and stratosphere temperature for the spring data.</a:t>
            </a:r>
          </a:p>
          <a:p>
            <a:pPr marL="358775" lvl="1" indent="-358775"/>
            <a:endParaRPr lang="en-US" dirty="0"/>
          </a:p>
          <a:p>
            <a:pPr marL="358775" lvl="1" indent="-358775"/>
            <a:r>
              <a:rPr lang="en-US" dirty="0"/>
              <a:t>What type of correlation is shown in each diagram (positive/negative)?</a:t>
            </a:r>
            <a:br>
              <a:rPr lang="en-US" dirty="0"/>
            </a:br>
            <a:endParaRPr lang="en-US" dirty="0"/>
          </a:p>
          <a:p>
            <a:pPr marL="358775" lvl="1" indent="-358775"/>
            <a:r>
              <a:rPr lang="en-US" dirty="0"/>
              <a:t>Which show that strongest correlation?</a:t>
            </a:r>
            <a:br>
              <a:rPr lang="en-US" dirty="0"/>
            </a:br>
            <a:endParaRPr lang="en-US" dirty="0"/>
          </a:p>
          <a:p>
            <a:pPr marL="358775" lvl="1" indent="-358775"/>
            <a:r>
              <a:rPr lang="en-US" dirty="0"/>
              <a:t>Ozone starts to break down when the temperature is below -78°C and there is sufficient sunlight. Are the scatter diagrams consistent with this?</a:t>
            </a:r>
          </a:p>
        </p:txBody>
      </p:sp>
    </p:spTree>
    <p:extLst>
      <p:ext uri="{BB962C8B-B14F-4D97-AF65-F5344CB8AC3E}">
        <p14:creationId xmlns:p14="http://schemas.microsoft.com/office/powerpoint/2010/main" val="366069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919F-4DF1-5A85-AC6C-388385F212B5}"/>
              </a:ext>
            </a:extLst>
          </p:cNvPr>
          <p:cNvSpPr>
            <a:spLocks noGrp="1"/>
          </p:cNvSpPr>
          <p:nvPr>
            <p:ph type="title"/>
          </p:nvPr>
        </p:nvSpPr>
        <p:spPr>
          <a:xfrm>
            <a:off x="247135" y="1000125"/>
            <a:ext cx="11578281" cy="690563"/>
          </a:xfrm>
        </p:spPr>
        <p:txBody>
          <a:bodyPr/>
          <a:lstStyle/>
          <a:p>
            <a:r>
              <a:rPr lang="en-GB" sz="3600" dirty="0"/>
              <a:t>Ozone hole area and air temperature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9ACDFF-A54C-7130-57BE-3F3615444B3A}"/>
                  </a:ext>
                </a:extLst>
              </p:cNvPr>
              <p:cNvSpPr txBox="1"/>
              <p:nvPr/>
            </p:nvSpPr>
            <p:spPr>
              <a:xfrm>
                <a:off x="9441373" y="3149877"/>
                <a:ext cx="2594108" cy="1384995"/>
              </a:xfrm>
              <a:prstGeom prst="rect">
                <a:avLst/>
              </a:prstGeom>
              <a:noFill/>
            </p:spPr>
            <p:txBody>
              <a:bodyPr wrap="square" rtlCol="0">
                <a:spAutoFit/>
              </a:bodyPr>
              <a:lstStyle/>
              <a:p>
                <a:pPr algn="ctr"/>
                <a:r>
                  <a:rPr lang="en-GB" sz="2800" dirty="0"/>
                  <a:t>Correlation coefficient: </a:t>
                </a:r>
                <a:br>
                  <a:rPr lang="en-GB" sz="2800" dirty="0"/>
                </a:b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𝑟</m:t>
                      </m:r>
                      <m:r>
                        <a:rPr lang="en-GB" sz="2800" b="0" i="1" smtClean="0">
                          <a:latin typeface="Cambria Math" panose="02040503050406030204" pitchFamily="18" charset="0"/>
                        </a:rPr>
                        <m:t>=−0.477</m:t>
                      </m:r>
                    </m:oMath>
                  </m:oMathPara>
                </a14:m>
                <a:endParaRPr lang="en-GB" sz="2800" dirty="0"/>
              </a:p>
            </p:txBody>
          </p:sp>
        </mc:Choice>
        <mc:Fallback xmlns="">
          <p:sp>
            <p:nvSpPr>
              <p:cNvPr id="3" name="TextBox 2">
                <a:extLst>
                  <a:ext uri="{FF2B5EF4-FFF2-40B4-BE49-F238E27FC236}">
                    <a16:creationId xmlns:a16="http://schemas.microsoft.com/office/drawing/2014/main" id="{459ACDFF-A54C-7130-57BE-3F3615444B3A}"/>
                  </a:ext>
                </a:extLst>
              </p:cNvPr>
              <p:cNvSpPr txBox="1">
                <a:spLocks noRot="1" noChangeAspect="1" noMove="1" noResize="1" noEditPoints="1" noAdjustHandles="1" noChangeArrowheads="1" noChangeShapeType="1" noTextEdit="1"/>
              </p:cNvSpPr>
              <p:nvPr/>
            </p:nvSpPr>
            <p:spPr>
              <a:xfrm>
                <a:off x="9441373" y="3149877"/>
                <a:ext cx="2594108" cy="1384995"/>
              </a:xfrm>
              <a:prstGeom prst="rect">
                <a:avLst/>
              </a:prstGeom>
              <a:blipFill>
                <a:blip r:embed="rId3"/>
                <a:stretch>
                  <a:fillRect t="-4846"/>
                </a:stretch>
              </a:blipFill>
            </p:spPr>
            <p:txBody>
              <a:bodyPr/>
              <a:lstStyle/>
              <a:p>
                <a:r>
                  <a:rPr lang="en-GB">
                    <a:noFill/>
                  </a:rPr>
                  <a:t> </a:t>
                </a:r>
              </a:p>
            </p:txBody>
          </p:sp>
        </mc:Fallback>
      </mc:AlternateContent>
      <p:pic>
        <p:nvPicPr>
          <p:cNvPr id="2054" name="Picture 6">
            <a:extLst>
              <a:ext uri="{FF2B5EF4-FFF2-40B4-BE49-F238E27FC236}">
                <a16:creationId xmlns:a16="http://schemas.microsoft.com/office/drawing/2014/main" id="{138C7B6A-F1E6-EE60-16BF-6339DDD9E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4" y="1690688"/>
            <a:ext cx="92011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95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04F7-D8B2-45C6-AF47-6B389C93A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CE822-FD65-DB1E-1301-4B4A42AE7A92}"/>
              </a:ext>
            </a:extLst>
          </p:cNvPr>
          <p:cNvSpPr>
            <a:spLocks noGrp="1"/>
          </p:cNvSpPr>
          <p:nvPr>
            <p:ph type="title"/>
          </p:nvPr>
        </p:nvSpPr>
        <p:spPr>
          <a:xfrm>
            <a:off x="247135" y="1000125"/>
            <a:ext cx="11578281" cy="690563"/>
          </a:xfrm>
        </p:spPr>
        <p:txBody>
          <a:bodyPr/>
          <a:lstStyle/>
          <a:p>
            <a:r>
              <a:rPr lang="en-GB" sz="3600" dirty="0"/>
              <a:t>Ozone hole area and stratosphere temperature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EAF0F75-FE22-22A5-D84C-007F8BD47D07}"/>
                  </a:ext>
                </a:extLst>
              </p:cNvPr>
              <p:cNvSpPr txBox="1"/>
              <p:nvPr/>
            </p:nvSpPr>
            <p:spPr>
              <a:xfrm>
                <a:off x="9441373" y="3149877"/>
                <a:ext cx="2594108" cy="1384995"/>
              </a:xfrm>
              <a:prstGeom prst="rect">
                <a:avLst/>
              </a:prstGeom>
              <a:noFill/>
            </p:spPr>
            <p:txBody>
              <a:bodyPr wrap="square" rtlCol="0">
                <a:spAutoFit/>
              </a:bodyPr>
              <a:lstStyle/>
              <a:p>
                <a:pPr algn="ctr"/>
                <a:r>
                  <a:rPr lang="en-GB" sz="2800" dirty="0"/>
                  <a:t>Correlation coefficient: </a:t>
                </a:r>
                <a:br>
                  <a:rPr lang="en-GB" sz="2800" dirty="0"/>
                </a:b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𝑟</m:t>
                      </m:r>
                      <m:r>
                        <a:rPr lang="en-GB" sz="2800" b="0" i="1" smtClean="0">
                          <a:latin typeface="Cambria Math" panose="02040503050406030204" pitchFamily="18" charset="0"/>
                        </a:rPr>
                        <m:t>=−0.686</m:t>
                      </m:r>
                    </m:oMath>
                  </m:oMathPara>
                </a14:m>
                <a:endParaRPr lang="en-GB" sz="2800" dirty="0"/>
              </a:p>
            </p:txBody>
          </p:sp>
        </mc:Choice>
        <mc:Fallback xmlns="">
          <p:sp>
            <p:nvSpPr>
              <p:cNvPr id="3" name="TextBox 2">
                <a:extLst>
                  <a:ext uri="{FF2B5EF4-FFF2-40B4-BE49-F238E27FC236}">
                    <a16:creationId xmlns:a16="http://schemas.microsoft.com/office/drawing/2014/main" id="{3EAF0F75-FE22-22A5-D84C-007F8BD47D07}"/>
                  </a:ext>
                </a:extLst>
              </p:cNvPr>
              <p:cNvSpPr txBox="1">
                <a:spLocks noRot="1" noChangeAspect="1" noMove="1" noResize="1" noEditPoints="1" noAdjustHandles="1" noChangeArrowheads="1" noChangeShapeType="1" noTextEdit="1"/>
              </p:cNvSpPr>
              <p:nvPr/>
            </p:nvSpPr>
            <p:spPr>
              <a:xfrm>
                <a:off x="9441373" y="3149877"/>
                <a:ext cx="2594108" cy="1384995"/>
              </a:xfrm>
              <a:prstGeom prst="rect">
                <a:avLst/>
              </a:prstGeom>
              <a:blipFill>
                <a:blip r:embed="rId3"/>
                <a:stretch>
                  <a:fillRect t="-4846"/>
                </a:stretch>
              </a:blipFill>
            </p:spPr>
            <p:txBody>
              <a:bodyPr/>
              <a:lstStyle/>
              <a:p>
                <a:r>
                  <a:rPr lang="en-GB">
                    <a:noFill/>
                  </a:rPr>
                  <a:t> </a:t>
                </a:r>
              </a:p>
            </p:txBody>
          </p:sp>
        </mc:Fallback>
      </mc:AlternateContent>
      <p:pic>
        <p:nvPicPr>
          <p:cNvPr id="3074" name="Picture 2">
            <a:extLst>
              <a:ext uri="{FF2B5EF4-FFF2-40B4-BE49-F238E27FC236}">
                <a16:creationId xmlns:a16="http://schemas.microsoft.com/office/drawing/2014/main" id="{D8236C54-908D-5031-E189-ADF0B30CC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4" y="1690688"/>
            <a:ext cx="92011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45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A5BE-8978-1FB9-B1F2-DCE6DB76876F}"/>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C48B64F3-FF48-172F-6F95-38CB023901F8}"/>
              </a:ext>
            </a:extLst>
          </p:cNvPr>
          <p:cNvSpPr>
            <a:spLocks noGrp="1"/>
          </p:cNvSpPr>
          <p:nvPr>
            <p:ph type="pic" sz="quarter" idx="10"/>
          </p:nvPr>
        </p:nvSpPr>
        <p:spPr/>
        <p:txBody>
          <a:bodyPr/>
          <a:lstStyle/>
          <a:p>
            <a:endParaRPr lang="en-GB"/>
          </a:p>
        </p:txBody>
      </p:sp>
      <p:pic>
        <p:nvPicPr>
          <p:cNvPr id="2050" name="Picture 2" descr="Image">
            <a:extLst>
              <a:ext uri="{FF2B5EF4-FFF2-40B4-BE49-F238E27FC236}">
                <a16:creationId xmlns:a16="http://schemas.microsoft.com/office/drawing/2014/main" id="{AC012151-3946-C331-CD41-01D4329F2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dirty="0"/>
              <a:t>Finding regions in scatter plots</a:t>
            </a:r>
            <a:endParaRPr lang="en-GB" dirty="0"/>
          </a:p>
        </p:txBody>
      </p:sp>
    </p:spTree>
    <p:extLst>
      <p:ext uri="{BB962C8B-B14F-4D97-AF65-F5344CB8AC3E}">
        <p14:creationId xmlns:p14="http://schemas.microsoft.com/office/powerpoint/2010/main" val="420374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08D22-85A8-8F40-3FB8-E732785CD385}"/>
              </a:ext>
            </a:extLst>
          </p:cNvPr>
          <p:cNvSpPr>
            <a:spLocks noGrp="1"/>
          </p:cNvSpPr>
          <p:nvPr>
            <p:ph type="title"/>
          </p:nvPr>
        </p:nvSpPr>
        <p:spPr>
          <a:xfrm>
            <a:off x="838199" y="1000125"/>
            <a:ext cx="11036643" cy="690563"/>
          </a:xfrm>
        </p:spPr>
        <p:txBody>
          <a:bodyPr/>
          <a:lstStyle/>
          <a:p>
            <a:r>
              <a:rPr lang="en-GB" dirty="0"/>
              <a:t>Task 2 </a:t>
            </a:r>
          </a:p>
        </p:txBody>
      </p:sp>
      <p:sp>
        <p:nvSpPr>
          <p:cNvPr id="5" name="Content Placeholder 4">
            <a:extLst>
              <a:ext uri="{FF2B5EF4-FFF2-40B4-BE49-F238E27FC236}">
                <a16:creationId xmlns:a16="http://schemas.microsoft.com/office/drawing/2014/main" id="{8DCA0355-0B7B-D035-495B-BA5D315B9893}"/>
              </a:ext>
            </a:extLst>
          </p:cNvPr>
          <p:cNvSpPr>
            <a:spLocks noGrp="1"/>
          </p:cNvSpPr>
          <p:nvPr>
            <p:ph sz="half" idx="1"/>
          </p:nvPr>
        </p:nvSpPr>
        <p:spPr/>
        <p:txBody>
          <a:bodyPr/>
          <a:lstStyle/>
          <a:p>
            <a:pPr marL="0" indent="0">
              <a:buNone/>
            </a:pPr>
            <a:r>
              <a:rPr lang="en-US" dirty="0"/>
              <a:t>The following slides show scatter plots for ozone hole area against stratosphere temperature for the spring data. The data has been grouped by month and decade. </a:t>
            </a:r>
            <a:br>
              <a:rPr lang="en-US" dirty="0"/>
            </a:br>
            <a:endParaRPr lang="en-US" dirty="0"/>
          </a:p>
          <a:p>
            <a:pPr marL="358775" indent="-358775"/>
            <a:r>
              <a:rPr lang="en-US" dirty="0"/>
              <a:t>What patterns are there in the diagrams?</a:t>
            </a:r>
          </a:p>
        </p:txBody>
      </p:sp>
    </p:spTree>
    <p:extLst>
      <p:ext uri="{BB962C8B-B14F-4D97-AF65-F5344CB8AC3E}">
        <p14:creationId xmlns:p14="http://schemas.microsoft.com/office/powerpoint/2010/main" val="95296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7457-6462-9EBB-B15F-97A88AE50D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DE318A-28CA-A30B-6D1D-BD7C53F3EEDD}"/>
              </a:ext>
            </a:extLst>
          </p:cNvPr>
          <p:cNvSpPr>
            <a:spLocks noGrp="1"/>
          </p:cNvSpPr>
          <p:nvPr>
            <p:ph type="title"/>
          </p:nvPr>
        </p:nvSpPr>
        <p:spPr>
          <a:xfrm>
            <a:off x="210065" y="1000125"/>
            <a:ext cx="11640065" cy="690563"/>
          </a:xfrm>
        </p:spPr>
        <p:txBody>
          <a:bodyPr/>
          <a:lstStyle/>
          <a:p>
            <a:r>
              <a:rPr lang="en-US" sz="3200" dirty="0"/>
              <a:t>Ozone hole and stratosphere temperature grouped by month</a:t>
            </a:r>
            <a:endParaRPr lang="en-GB" sz="3200" dirty="0"/>
          </a:p>
        </p:txBody>
      </p:sp>
      <p:pic>
        <p:nvPicPr>
          <p:cNvPr id="6146" name="Picture 2">
            <a:extLst>
              <a:ext uri="{FF2B5EF4-FFF2-40B4-BE49-F238E27FC236}">
                <a16:creationId xmlns:a16="http://schemas.microsoft.com/office/drawing/2014/main" id="{68A38EEB-922D-65EB-8868-FBBFE171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99" y="1690688"/>
            <a:ext cx="103060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44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A695B-9989-E45E-2D36-54E84A4DFD37}"/>
              </a:ext>
            </a:extLst>
          </p:cNvPr>
          <p:cNvSpPr>
            <a:spLocks noGrp="1"/>
          </p:cNvSpPr>
          <p:nvPr>
            <p:ph type="title"/>
          </p:nvPr>
        </p:nvSpPr>
        <p:spPr>
          <a:xfrm>
            <a:off x="210065" y="1000125"/>
            <a:ext cx="11640065" cy="690563"/>
          </a:xfrm>
        </p:spPr>
        <p:txBody>
          <a:bodyPr/>
          <a:lstStyle/>
          <a:p>
            <a:r>
              <a:rPr lang="en-US" sz="3200" dirty="0"/>
              <a:t>Ozone hole and stratosphere temperature grouped by decade</a:t>
            </a:r>
            <a:endParaRPr lang="en-GB" sz="3200" dirty="0"/>
          </a:p>
        </p:txBody>
      </p:sp>
      <p:pic>
        <p:nvPicPr>
          <p:cNvPr id="5122" name="Picture 2">
            <a:extLst>
              <a:ext uri="{FF2B5EF4-FFF2-40B4-BE49-F238E27FC236}">
                <a16:creationId xmlns:a16="http://schemas.microsoft.com/office/drawing/2014/main" id="{4951C23F-6E8B-1907-1F4C-58AC68F4D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59" y="1847207"/>
            <a:ext cx="10658475"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4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dirty="0"/>
              <a:t>Exploring the correlation in a region of a scatter plot</a:t>
            </a:r>
            <a:endParaRPr lang="en-GB" dirty="0"/>
          </a:p>
        </p:txBody>
      </p:sp>
    </p:spTree>
    <p:extLst>
      <p:ext uri="{BB962C8B-B14F-4D97-AF65-F5344CB8AC3E}">
        <p14:creationId xmlns:p14="http://schemas.microsoft.com/office/powerpoint/2010/main" val="2723135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DF5E-D02B-5830-F151-26202634B8A1}"/>
              </a:ext>
            </a:extLst>
          </p:cNvPr>
          <p:cNvSpPr>
            <a:spLocks noGrp="1"/>
          </p:cNvSpPr>
          <p:nvPr>
            <p:ph type="title"/>
          </p:nvPr>
        </p:nvSpPr>
        <p:spPr/>
        <p:txBody>
          <a:bodyPr/>
          <a:lstStyle/>
          <a:p>
            <a:r>
              <a:rPr lang="en-GB" dirty="0"/>
              <a:t>Task 3</a:t>
            </a:r>
          </a:p>
        </p:txBody>
      </p:sp>
      <p:sp>
        <p:nvSpPr>
          <p:cNvPr id="3" name="Content Placeholder 2">
            <a:extLst>
              <a:ext uri="{FF2B5EF4-FFF2-40B4-BE49-F238E27FC236}">
                <a16:creationId xmlns:a16="http://schemas.microsoft.com/office/drawing/2014/main" id="{7478A95D-BBED-71F5-3990-9CD14F666946}"/>
              </a:ext>
            </a:extLst>
          </p:cNvPr>
          <p:cNvSpPr>
            <a:spLocks noGrp="1"/>
          </p:cNvSpPr>
          <p:nvPr>
            <p:ph sz="half" idx="1"/>
          </p:nvPr>
        </p:nvSpPr>
        <p:spPr/>
        <p:txBody>
          <a:bodyPr lIns="91440" tIns="45720" rIns="91440" bIns="45720" anchor="t"/>
          <a:lstStyle/>
          <a:p>
            <a:pPr marL="0" indent="0">
              <a:buNone/>
            </a:pPr>
            <a:r>
              <a:rPr lang="en-US" dirty="0"/>
              <a:t>The following slides show the scatter plots and correlation coefficients for ozone hole area and stratosphere temperature for each of September, October and November.</a:t>
            </a:r>
          </a:p>
          <a:p>
            <a:pPr marL="358775" indent="-358775"/>
            <a:r>
              <a:rPr lang="en-US" dirty="0"/>
              <a:t>Which shows the strongest and which show the weakest correlation? </a:t>
            </a:r>
          </a:p>
          <a:p>
            <a:pPr marL="358775" indent="-358775"/>
            <a:r>
              <a:rPr lang="en-US" dirty="0"/>
              <a:t>How does this compare to the correlation for the data for the whole of spring?</a:t>
            </a:r>
          </a:p>
        </p:txBody>
      </p:sp>
    </p:spTree>
    <p:extLst>
      <p:ext uri="{BB962C8B-B14F-4D97-AF65-F5344CB8AC3E}">
        <p14:creationId xmlns:p14="http://schemas.microsoft.com/office/powerpoint/2010/main" val="317045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439A-23CD-AC66-18D1-5BDF750DC8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50D9A9-1C27-6DA0-4AA4-FD1258F34F4A}"/>
              </a:ext>
            </a:extLst>
          </p:cNvPr>
          <p:cNvSpPr>
            <a:spLocks noGrp="1"/>
          </p:cNvSpPr>
          <p:nvPr>
            <p:ph type="title"/>
          </p:nvPr>
        </p:nvSpPr>
        <p:spPr>
          <a:xfrm>
            <a:off x="210065" y="1000125"/>
            <a:ext cx="11640065" cy="690563"/>
          </a:xfrm>
        </p:spPr>
        <p:txBody>
          <a:bodyPr/>
          <a:lstStyle/>
          <a:p>
            <a:r>
              <a:rPr lang="en-US" sz="3200" dirty="0"/>
              <a:t>Ozone hole and stratosphere temperature (September)</a:t>
            </a:r>
            <a:endParaRPr lang="en-GB" sz="3200" dirty="0"/>
          </a:p>
        </p:txBody>
      </p:sp>
      <p:pic>
        <p:nvPicPr>
          <p:cNvPr id="1026" name="Picture 2">
            <a:extLst>
              <a:ext uri="{FF2B5EF4-FFF2-40B4-BE49-F238E27FC236}">
                <a16:creationId xmlns:a16="http://schemas.microsoft.com/office/drawing/2014/main" id="{ABEF27F1-9EA2-155F-7A32-32054D0D4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72" y="1690688"/>
            <a:ext cx="10635049" cy="39092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2DBC61-AB07-53DC-C988-52D4636063C2}"/>
                  </a:ext>
                </a:extLst>
              </p:cNvPr>
              <p:cNvSpPr txBox="1"/>
              <p:nvPr/>
            </p:nvSpPr>
            <p:spPr>
              <a:xfrm>
                <a:off x="1899851" y="5673209"/>
                <a:ext cx="8059694" cy="461665"/>
              </a:xfrm>
              <a:prstGeom prst="rect">
                <a:avLst/>
              </a:prstGeom>
              <a:noFill/>
            </p:spPr>
            <p:txBody>
              <a:bodyPr wrap="square">
                <a:spAutoFit/>
              </a:bodyPr>
              <a:lstStyle/>
              <a:p>
                <a:pPr algn="ctr"/>
                <a:r>
                  <a:rPr lang="en-GB" sz="2400" dirty="0"/>
                  <a:t>Correlation coefficient: </a:t>
                </a:r>
                <a14:m>
                  <m:oMath xmlns:m="http://schemas.openxmlformats.org/officeDocument/2006/math">
                    <m:r>
                      <a:rPr lang="en-GB" sz="2400" b="0" i="1" smtClean="0">
                        <a:latin typeface="Cambria Math" panose="02040503050406030204" pitchFamily="18" charset="0"/>
                      </a:rPr>
                      <m:t>𝑟</m:t>
                    </m:r>
                    <m:r>
                      <a:rPr lang="en-GB" sz="2400" b="0" i="1" smtClean="0">
                        <a:latin typeface="Cambria Math" panose="02040503050406030204" pitchFamily="18" charset="0"/>
                      </a:rPr>
                      <m:t>=−0.615</m:t>
                    </m:r>
                  </m:oMath>
                </a14:m>
                <a:endParaRPr lang="en-GB" sz="2400" dirty="0"/>
              </a:p>
            </p:txBody>
          </p:sp>
        </mc:Choice>
        <mc:Fallback xmlns="">
          <p:sp>
            <p:nvSpPr>
              <p:cNvPr id="5" name="TextBox 4">
                <a:extLst>
                  <a:ext uri="{FF2B5EF4-FFF2-40B4-BE49-F238E27FC236}">
                    <a16:creationId xmlns:a16="http://schemas.microsoft.com/office/drawing/2014/main" id="{E12DBC61-AB07-53DC-C988-52D4636063C2}"/>
                  </a:ext>
                </a:extLst>
              </p:cNvPr>
              <p:cNvSpPr txBox="1">
                <a:spLocks noRot="1" noChangeAspect="1" noMove="1" noResize="1" noEditPoints="1" noAdjustHandles="1" noChangeArrowheads="1" noChangeShapeType="1" noTextEdit="1"/>
              </p:cNvSpPr>
              <p:nvPr/>
            </p:nvSpPr>
            <p:spPr>
              <a:xfrm>
                <a:off x="1899851" y="5673209"/>
                <a:ext cx="8059694" cy="461665"/>
              </a:xfrm>
              <a:prstGeom prst="rect">
                <a:avLst/>
              </a:prstGeom>
              <a:blipFill>
                <a:blip r:embed="rId4"/>
                <a:stretch>
                  <a:fillRect t="-9333" b="-32000"/>
                </a:stretch>
              </a:blipFill>
            </p:spPr>
            <p:txBody>
              <a:bodyPr/>
              <a:lstStyle/>
              <a:p>
                <a:r>
                  <a:rPr lang="en-GB">
                    <a:noFill/>
                  </a:rPr>
                  <a:t> </a:t>
                </a:r>
              </a:p>
            </p:txBody>
          </p:sp>
        </mc:Fallback>
      </mc:AlternateContent>
    </p:spTree>
    <p:extLst>
      <p:ext uri="{BB962C8B-B14F-4D97-AF65-F5344CB8AC3E}">
        <p14:creationId xmlns:p14="http://schemas.microsoft.com/office/powerpoint/2010/main" val="225450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A537E-5F40-6A09-60A9-975AD3AC0C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D2C9D5-BB9C-FCF0-81E5-5F3CACF47C4A}"/>
              </a:ext>
            </a:extLst>
          </p:cNvPr>
          <p:cNvSpPr>
            <a:spLocks noGrp="1"/>
          </p:cNvSpPr>
          <p:nvPr>
            <p:ph type="title"/>
          </p:nvPr>
        </p:nvSpPr>
        <p:spPr>
          <a:xfrm>
            <a:off x="210065" y="1000125"/>
            <a:ext cx="11640065" cy="690563"/>
          </a:xfrm>
        </p:spPr>
        <p:txBody>
          <a:bodyPr/>
          <a:lstStyle/>
          <a:p>
            <a:r>
              <a:rPr lang="en-US" sz="3200" dirty="0"/>
              <a:t>Ozone hole and stratosphere temperature (October)</a:t>
            </a:r>
            <a:endParaRPr lang="en-GB" sz="3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DE90D7-4A1F-B37C-8E2F-B78051544EAD}"/>
                  </a:ext>
                </a:extLst>
              </p:cNvPr>
              <p:cNvSpPr txBox="1"/>
              <p:nvPr/>
            </p:nvSpPr>
            <p:spPr>
              <a:xfrm>
                <a:off x="1899851" y="5673209"/>
                <a:ext cx="8059694" cy="461665"/>
              </a:xfrm>
              <a:prstGeom prst="rect">
                <a:avLst/>
              </a:prstGeom>
              <a:noFill/>
            </p:spPr>
            <p:txBody>
              <a:bodyPr wrap="square">
                <a:spAutoFit/>
              </a:bodyPr>
              <a:lstStyle/>
              <a:p>
                <a:pPr algn="ctr"/>
                <a:r>
                  <a:rPr lang="en-GB" sz="2400" dirty="0"/>
                  <a:t>Correlation coefficient: </a:t>
                </a:r>
                <a14:m>
                  <m:oMath xmlns:m="http://schemas.openxmlformats.org/officeDocument/2006/math">
                    <m:r>
                      <a:rPr lang="en-GB" sz="2400" b="0" i="1" smtClean="0">
                        <a:latin typeface="Cambria Math" panose="02040503050406030204" pitchFamily="18" charset="0"/>
                      </a:rPr>
                      <m:t>𝑟</m:t>
                    </m:r>
                    <m:r>
                      <a:rPr lang="en-GB" sz="2400" b="0" i="1" smtClean="0">
                        <a:latin typeface="Cambria Math" panose="02040503050406030204" pitchFamily="18" charset="0"/>
                      </a:rPr>
                      <m:t>=−0.866</m:t>
                    </m:r>
                  </m:oMath>
                </a14:m>
                <a:endParaRPr lang="en-GB" sz="2400" dirty="0"/>
              </a:p>
            </p:txBody>
          </p:sp>
        </mc:Choice>
        <mc:Fallback xmlns="">
          <p:sp>
            <p:nvSpPr>
              <p:cNvPr id="5" name="TextBox 4">
                <a:extLst>
                  <a:ext uri="{FF2B5EF4-FFF2-40B4-BE49-F238E27FC236}">
                    <a16:creationId xmlns:a16="http://schemas.microsoft.com/office/drawing/2014/main" id="{8DDE90D7-4A1F-B37C-8E2F-B78051544EAD}"/>
                  </a:ext>
                </a:extLst>
              </p:cNvPr>
              <p:cNvSpPr txBox="1">
                <a:spLocks noRot="1" noChangeAspect="1" noMove="1" noResize="1" noEditPoints="1" noAdjustHandles="1" noChangeArrowheads="1" noChangeShapeType="1" noTextEdit="1"/>
              </p:cNvSpPr>
              <p:nvPr/>
            </p:nvSpPr>
            <p:spPr>
              <a:xfrm>
                <a:off x="1899851" y="5673209"/>
                <a:ext cx="8059694" cy="461665"/>
              </a:xfrm>
              <a:prstGeom prst="rect">
                <a:avLst/>
              </a:prstGeom>
              <a:blipFill>
                <a:blip r:embed="rId3"/>
                <a:stretch>
                  <a:fillRect t="-9333" b="-32000"/>
                </a:stretch>
              </a:blipFill>
            </p:spPr>
            <p:txBody>
              <a:bodyPr/>
              <a:lstStyle/>
              <a:p>
                <a:r>
                  <a:rPr lang="en-GB">
                    <a:noFill/>
                  </a:rPr>
                  <a:t> </a:t>
                </a:r>
              </a:p>
            </p:txBody>
          </p:sp>
        </mc:Fallback>
      </mc:AlternateContent>
      <p:pic>
        <p:nvPicPr>
          <p:cNvPr id="3074" name="Picture 2">
            <a:extLst>
              <a:ext uri="{FF2B5EF4-FFF2-40B4-BE49-F238E27FC236}">
                <a16:creationId xmlns:a16="http://schemas.microsoft.com/office/drawing/2014/main" id="{23DD0234-AD8D-1B31-3BD5-C28B45525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892" y="1690688"/>
            <a:ext cx="9844216" cy="361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63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F19C1-5F82-D030-FDC1-C1F4955F09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565A43-9148-3D10-5B6F-CF151D2DA7B7}"/>
              </a:ext>
            </a:extLst>
          </p:cNvPr>
          <p:cNvSpPr>
            <a:spLocks noGrp="1"/>
          </p:cNvSpPr>
          <p:nvPr>
            <p:ph type="title"/>
          </p:nvPr>
        </p:nvSpPr>
        <p:spPr>
          <a:xfrm>
            <a:off x="210065" y="1000125"/>
            <a:ext cx="11640065" cy="690563"/>
          </a:xfrm>
        </p:spPr>
        <p:txBody>
          <a:bodyPr/>
          <a:lstStyle/>
          <a:p>
            <a:r>
              <a:rPr lang="en-US" sz="3200" dirty="0"/>
              <a:t>Ozone hole and stratosphere temperature (November)</a:t>
            </a:r>
            <a:endParaRPr lang="en-GB" sz="3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E94CBC-D4E8-E121-560A-288D4616FFAA}"/>
                  </a:ext>
                </a:extLst>
              </p:cNvPr>
              <p:cNvSpPr txBox="1"/>
              <p:nvPr/>
            </p:nvSpPr>
            <p:spPr>
              <a:xfrm>
                <a:off x="3082591" y="5488543"/>
                <a:ext cx="5895012" cy="461665"/>
              </a:xfrm>
              <a:prstGeom prst="rect">
                <a:avLst/>
              </a:prstGeom>
              <a:noFill/>
            </p:spPr>
            <p:txBody>
              <a:bodyPr wrap="square">
                <a:spAutoFit/>
              </a:bodyPr>
              <a:lstStyle/>
              <a:p>
                <a:pPr algn="ctr"/>
                <a:r>
                  <a:rPr lang="en-GB" sz="2400" dirty="0"/>
                  <a:t>Correlation coefficient: </a:t>
                </a:r>
                <a14:m>
                  <m:oMath xmlns:m="http://schemas.openxmlformats.org/officeDocument/2006/math">
                    <m:r>
                      <a:rPr lang="en-GB" sz="2400" b="0" i="1" smtClean="0">
                        <a:latin typeface="Cambria Math" panose="02040503050406030204" pitchFamily="18" charset="0"/>
                      </a:rPr>
                      <m:t>𝑟</m:t>
                    </m:r>
                    <m:r>
                      <a:rPr lang="en-GB" sz="2400" b="0" i="1" smtClean="0">
                        <a:latin typeface="Cambria Math" panose="02040503050406030204" pitchFamily="18" charset="0"/>
                      </a:rPr>
                      <m:t>=−0.833</m:t>
                    </m:r>
                  </m:oMath>
                </a14:m>
                <a:endParaRPr lang="en-GB" sz="2400" dirty="0"/>
              </a:p>
            </p:txBody>
          </p:sp>
        </mc:Choice>
        <mc:Fallback xmlns="">
          <p:sp>
            <p:nvSpPr>
              <p:cNvPr id="5" name="TextBox 4">
                <a:extLst>
                  <a:ext uri="{FF2B5EF4-FFF2-40B4-BE49-F238E27FC236}">
                    <a16:creationId xmlns:a16="http://schemas.microsoft.com/office/drawing/2014/main" id="{86E94CBC-D4E8-E121-560A-288D4616FFAA}"/>
                  </a:ext>
                </a:extLst>
              </p:cNvPr>
              <p:cNvSpPr txBox="1">
                <a:spLocks noRot="1" noChangeAspect="1" noMove="1" noResize="1" noEditPoints="1" noAdjustHandles="1" noChangeArrowheads="1" noChangeShapeType="1" noTextEdit="1"/>
              </p:cNvSpPr>
              <p:nvPr/>
            </p:nvSpPr>
            <p:spPr>
              <a:xfrm>
                <a:off x="3082591" y="5488543"/>
                <a:ext cx="5895012" cy="461665"/>
              </a:xfrm>
              <a:prstGeom prst="rect">
                <a:avLst/>
              </a:prstGeom>
              <a:blipFill>
                <a:blip r:embed="rId3"/>
                <a:stretch>
                  <a:fillRect t="-9211" b="-30263"/>
                </a:stretch>
              </a:blipFill>
            </p:spPr>
            <p:txBody>
              <a:bodyPr/>
              <a:lstStyle/>
              <a:p>
                <a:r>
                  <a:rPr lang="en-GB">
                    <a:noFill/>
                  </a:rPr>
                  <a:t> </a:t>
                </a:r>
              </a:p>
            </p:txBody>
          </p:sp>
        </mc:Fallback>
      </mc:AlternateContent>
      <p:pic>
        <p:nvPicPr>
          <p:cNvPr id="2050" name="Picture 2">
            <a:extLst>
              <a:ext uri="{FF2B5EF4-FFF2-40B4-BE49-F238E27FC236}">
                <a16:creationId xmlns:a16="http://schemas.microsoft.com/office/drawing/2014/main" id="{523DD75A-93A2-563C-7A67-7AEBEE638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443" y="1690688"/>
            <a:ext cx="10083114" cy="365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31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dirty="0"/>
              <a:t>Extension: Identifying regions in the scatter plots for the data since 1990</a:t>
            </a:r>
            <a:endParaRPr lang="en-GB" dirty="0"/>
          </a:p>
        </p:txBody>
      </p:sp>
    </p:spTree>
    <p:extLst>
      <p:ext uri="{BB962C8B-B14F-4D97-AF65-F5344CB8AC3E}">
        <p14:creationId xmlns:p14="http://schemas.microsoft.com/office/powerpoint/2010/main" val="331502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6BF4-C986-0E3A-2BDF-7A655F31EDCD}"/>
              </a:ext>
            </a:extLst>
          </p:cNvPr>
          <p:cNvSpPr>
            <a:spLocks noGrp="1"/>
          </p:cNvSpPr>
          <p:nvPr>
            <p:ph type="title"/>
          </p:nvPr>
        </p:nvSpPr>
        <p:spPr>
          <a:xfrm>
            <a:off x="839787" y="3429000"/>
            <a:ext cx="10714037" cy="2902264"/>
          </a:xfrm>
        </p:spPr>
        <p:txBody>
          <a:bodyPr lIns="91440" tIns="45720" rIns="91440" bIns="45720" anchor="t"/>
          <a:lstStyle/>
          <a:p>
            <a:r>
              <a:rPr lang="en-GB" sz="4000" dirty="0">
                <a:latin typeface="Arial"/>
                <a:cs typeface="Arial"/>
              </a:rPr>
              <a:t>Identifying regions in scatter diagrams</a:t>
            </a:r>
            <a:br>
              <a:rPr lang="en-GB" sz="4000" dirty="0">
                <a:latin typeface="Arial"/>
                <a:cs typeface="Arial"/>
              </a:rPr>
            </a:br>
            <a:br>
              <a:rPr lang="en-GB" sz="4000" dirty="0">
                <a:latin typeface="Arial"/>
                <a:cs typeface="Arial"/>
              </a:rPr>
            </a:br>
            <a:r>
              <a:rPr lang="en-US" sz="3200" dirty="0">
                <a:latin typeface="Arial"/>
                <a:cs typeface="Arial"/>
              </a:rPr>
              <a:t>Atmosphere – The Hole in the Ozone Layer: Lesson 3</a:t>
            </a:r>
            <a:br>
              <a:rPr lang="en-US" sz="4000" dirty="0">
                <a:latin typeface="Arial"/>
                <a:cs typeface="Arial"/>
              </a:rPr>
            </a:br>
            <a:br>
              <a:rPr lang="en-US" sz="4000" dirty="0"/>
            </a:br>
            <a:br>
              <a:rPr lang="en-US" sz="4000" dirty="0"/>
            </a:br>
            <a:endParaRPr lang="en-GB" sz="4000" dirty="0">
              <a:latin typeface="Arial"/>
              <a:cs typeface="Arial"/>
            </a:endParaRPr>
          </a:p>
        </p:txBody>
      </p:sp>
      <p:sp>
        <p:nvSpPr>
          <p:cNvPr id="3" name="Text Placeholder 2">
            <a:extLst>
              <a:ext uri="{FF2B5EF4-FFF2-40B4-BE49-F238E27FC236}">
                <a16:creationId xmlns:a16="http://schemas.microsoft.com/office/drawing/2014/main" id="{EB541FEF-BA97-2059-ED8C-AE046DE2431D}"/>
              </a:ext>
            </a:extLst>
          </p:cNvPr>
          <p:cNvSpPr>
            <a:spLocks noGrp="1"/>
          </p:cNvSpPr>
          <p:nvPr>
            <p:ph type="body" idx="1"/>
          </p:nvPr>
        </p:nvSpPr>
        <p:spPr>
          <a:xfrm>
            <a:off x="1659688" y="1544594"/>
            <a:ext cx="8872624" cy="853548"/>
          </a:xfrm>
        </p:spPr>
        <p:txBody>
          <a:bodyPr/>
          <a:lstStyle/>
          <a:p>
            <a:pPr algn="ctr"/>
            <a:r>
              <a:rPr lang="en-US" sz="4400" b="1" dirty="0"/>
              <a:t>The Big Earth Data Project</a:t>
            </a:r>
            <a:endParaRPr lang="en-GB" sz="4400" b="1" dirty="0"/>
          </a:p>
        </p:txBody>
      </p:sp>
    </p:spTree>
    <p:extLst>
      <p:ext uri="{BB962C8B-B14F-4D97-AF65-F5344CB8AC3E}">
        <p14:creationId xmlns:p14="http://schemas.microsoft.com/office/powerpoint/2010/main" val="164922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DF5E-D02B-5830-F151-26202634B8A1}"/>
              </a:ext>
            </a:extLst>
          </p:cNvPr>
          <p:cNvSpPr>
            <a:spLocks noGrp="1"/>
          </p:cNvSpPr>
          <p:nvPr>
            <p:ph type="title"/>
          </p:nvPr>
        </p:nvSpPr>
        <p:spPr>
          <a:xfrm>
            <a:off x="210065" y="1000125"/>
            <a:ext cx="11143735" cy="690563"/>
          </a:xfrm>
        </p:spPr>
        <p:txBody>
          <a:bodyPr/>
          <a:lstStyle/>
          <a:p>
            <a:r>
              <a:rPr lang="en-GB" sz="4000" dirty="0"/>
              <a:t>Exploring the ozone hole area over the decades</a:t>
            </a:r>
          </a:p>
        </p:txBody>
      </p:sp>
      <p:pic>
        <p:nvPicPr>
          <p:cNvPr id="3074" name="Picture 2">
            <a:extLst>
              <a:ext uri="{FF2B5EF4-FFF2-40B4-BE49-F238E27FC236}">
                <a16:creationId xmlns:a16="http://schemas.microsoft.com/office/drawing/2014/main" id="{3B0E7A3A-E686-D4B0-D4F9-E365B2562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5" y="1685926"/>
            <a:ext cx="5514975" cy="4667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34D7E57-87B0-00C0-C705-8B3198A04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262" y="1690688"/>
            <a:ext cx="558165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1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DF5E-D02B-5830-F151-26202634B8A1}"/>
              </a:ext>
            </a:extLst>
          </p:cNvPr>
          <p:cNvSpPr>
            <a:spLocks noGrp="1"/>
          </p:cNvSpPr>
          <p:nvPr>
            <p:ph type="title"/>
          </p:nvPr>
        </p:nvSpPr>
        <p:spPr/>
        <p:txBody>
          <a:bodyPr/>
          <a:lstStyle/>
          <a:p>
            <a:r>
              <a:rPr lang="en-GB" dirty="0"/>
              <a:t>Extension task</a:t>
            </a:r>
          </a:p>
        </p:txBody>
      </p:sp>
      <p:sp>
        <p:nvSpPr>
          <p:cNvPr id="3" name="Content Placeholder 2">
            <a:extLst>
              <a:ext uri="{FF2B5EF4-FFF2-40B4-BE49-F238E27FC236}">
                <a16:creationId xmlns:a16="http://schemas.microsoft.com/office/drawing/2014/main" id="{7478A95D-BBED-71F5-3990-9CD14F666946}"/>
              </a:ext>
            </a:extLst>
          </p:cNvPr>
          <p:cNvSpPr>
            <a:spLocks noGrp="1"/>
          </p:cNvSpPr>
          <p:nvPr>
            <p:ph sz="half" idx="1"/>
          </p:nvPr>
        </p:nvSpPr>
        <p:spPr/>
        <p:txBody>
          <a:bodyPr lIns="91440" tIns="45720" rIns="91440" bIns="45720" anchor="t"/>
          <a:lstStyle/>
          <a:p>
            <a:pPr marL="358775" indent="-358775"/>
            <a:r>
              <a:rPr lang="en-US" dirty="0"/>
              <a:t>Filter the spring data for 1990 onwards.</a:t>
            </a:r>
          </a:p>
          <a:p>
            <a:pPr marL="358775" indent="-358775"/>
            <a:r>
              <a:rPr lang="en-US" dirty="0"/>
              <a:t>Explore the </a:t>
            </a:r>
            <a:r>
              <a:rPr lang="en-GB" dirty="0"/>
              <a:t>strength of the correlation between the hole in the ozone layer and stratosphere temperature for different months.</a:t>
            </a:r>
          </a:p>
        </p:txBody>
      </p:sp>
    </p:spTree>
    <p:extLst>
      <p:ext uri="{BB962C8B-B14F-4D97-AF65-F5344CB8AC3E}">
        <p14:creationId xmlns:p14="http://schemas.microsoft.com/office/powerpoint/2010/main" val="410431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4CFF-13BA-4432-83DA-AE30BC53648B}"/>
              </a:ext>
            </a:extLst>
          </p:cNvPr>
          <p:cNvSpPr>
            <a:spLocks noGrp="1"/>
          </p:cNvSpPr>
          <p:nvPr>
            <p:ph type="title"/>
          </p:nvPr>
        </p:nvSpPr>
        <p:spPr/>
        <p:txBody>
          <a:bodyPr/>
          <a:lstStyle/>
          <a:p>
            <a:r>
              <a:rPr lang="en-GB" dirty="0"/>
              <a:t>About MEI</a:t>
            </a:r>
          </a:p>
        </p:txBody>
      </p:sp>
      <p:sp>
        <p:nvSpPr>
          <p:cNvPr id="3" name="Content Placeholder 2">
            <a:extLst>
              <a:ext uri="{FF2B5EF4-FFF2-40B4-BE49-F238E27FC236}">
                <a16:creationId xmlns:a16="http://schemas.microsoft.com/office/drawing/2014/main" id="{176FBFEB-BD94-45C8-8FE6-F5D70FD7CAAA}"/>
              </a:ext>
            </a:extLst>
          </p:cNvPr>
          <p:cNvSpPr>
            <a:spLocks noGrp="1"/>
          </p:cNvSpPr>
          <p:nvPr>
            <p:ph sz="half" idx="1"/>
          </p:nvPr>
        </p:nvSpPr>
        <p:spPr/>
        <p:txBody>
          <a:bodyPr/>
          <a:lstStyle/>
          <a:p>
            <a:pPr eaLnBrk="1" hangingPunct="1"/>
            <a:r>
              <a:rPr lang="en-GB" altLang="en-US" dirty="0"/>
              <a:t>Registered charity committed to improving mathematics education</a:t>
            </a:r>
          </a:p>
          <a:p>
            <a:pPr eaLnBrk="1" hangingPunct="1"/>
            <a:r>
              <a:rPr lang="en-GB" altLang="en-US" dirty="0"/>
              <a:t>Independent UK curriculum development body</a:t>
            </a:r>
          </a:p>
          <a:p>
            <a:pPr eaLnBrk="1" hangingPunct="1"/>
            <a:r>
              <a:rPr lang="en-GB" altLang="en-US" dirty="0"/>
              <a:t>We offer continuing professional development courses, provide specialist tuition for students and work with employers to enhance mathematical skills in the workplace</a:t>
            </a:r>
          </a:p>
          <a:p>
            <a:pPr eaLnBrk="1" hangingPunct="1"/>
            <a:r>
              <a:rPr lang="en-GB" altLang="en-US" dirty="0"/>
              <a:t>We also pioneer the development of innovative teaching and learning resources</a:t>
            </a:r>
          </a:p>
        </p:txBody>
      </p:sp>
    </p:spTree>
    <p:extLst>
      <p:ext uri="{BB962C8B-B14F-4D97-AF65-F5344CB8AC3E}">
        <p14:creationId xmlns:p14="http://schemas.microsoft.com/office/powerpoint/2010/main" val="50160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ECA03-EDBB-736C-EDC4-FE7E996644F3}"/>
              </a:ext>
            </a:extLst>
          </p:cNvPr>
          <p:cNvSpPr>
            <a:spLocks noGrp="1"/>
          </p:cNvSpPr>
          <p:nvPr>
            <p:ph type="title"/>
          </p:nvPr>
        </p:nvSpPr>
        <p:spPr/>
        <p:txBody>
          <a:bodyPr>
            <a:normAutofit/>
          </a:bodyPr>
          <a:lstStyle/>
          <a:p>
            <a:r>
              <a:rPr lang="en-GB" dirty="0"/>
              <a:t>Lesson objectives</a:t>
            </a:r>
          </a:p>
        </p:txBody>
      </p:sp>
      <p:sp>
        <p:nvSpPr>
          <p:cNvPr id="5" name="Content Placeholder 4">
            <a:extLst>
              <a:ext uri="{FF2B5EF4-FFF2-40B4-BE49-F238E27FC236}">
                <a16:creationId xmlns:a16="http://schemas.microsoft.com/office/drawing/2014/main" id="{EFCBF223-71E8-4AC3-368F-D078966B0B98}"/>
              </a:ext>
            </a:extLst>
          </p:cNvPr>
          <p:cNvSpPr>
            <a:spLocks noGrp="1"/>
          </p:cNvSpPr>
          <p:nvPr>
            <p:ph sz="quarter" idx="10"/>
          </p:nvPr>
        </p:nvSpPr>
        <p:spPr>
          <a:xfrm>
            <a:off x="838200" y="1866900"/>
            <a:ext cx="10122243" cy="4438650"/>
          </a:xfrm>
        </p:spPr>
        <p:txBody>
          <a:bodyPr>
            <a:normAutofit/>
          </a:bodyPr>
          <a:lstStyle/>
          <a:p>
            <a:pPr marL="358775" indent="-358775"/>
            <a:r>
              <a:rPr lang="en-GB" dirty="0"/>
              <a:t>Be able to interpret scatter diagrams for bivariate data.</a:t>
            </a:r>
          </a:p>
          <a:p>
            <a:pPr marL="358775" indent="-358775"/>
            <a:r>
              <a:rPr lang="en-GB" dirty="0"/>
              <a:t>Be able to recognise distinct sections of a population within a scatter diagram.</a:t>
            </a:r>
          </a:p>
          <a:p>
            <a:pPr marL="358775" indent="-358775"/>
            <a:r>
              <a:rPr lang="en-GB" dirty="0"/>
              <a:t>Use an informal understanding of correlation.</a:t>
            </a:r>
          </a:p>
        </p:txBody>
      </p:sp>
    </p:spTree>
    <p:extLst>
      <p:ext uri="{BB962C8B-B14F-4D97-AF65-F5344CB8AC3E}">
        <p14:creationId xmlns:p14="http://schemas.microsoft.com/office/powerpoint/2010/main" val="71556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DD54-942C-903A-531A-1626F216679B}"/>
              </a:ext>
            </a:extLst>
          </p:cNvPr>
          <p:cNvSpPr>
            <a:spLocks noGrp="1"/>
          </p:cNvSpPr>
          <p:nvPr>
            <p:ph type="title"/>
          </p:nvPr>
        </p:nvSpPr>
        <p:spPr/>
        <p:txBody>
          <a:bodyPr>
            <a:normAutofit/>
          </a:bodyPr>
          <a:lstStyle/>
          <a:p>
            <a:r>
              <a:rPr lang="en-US" dirty="0"/>
              <a:t>Identifying regions in scatter plots</a:t>
            </a:r>
            <a:endParaRPr lang="en-GB" dirty="0"/>
          </a:p>
        </p:txBody>
      </p:sp>
      <p:sp>
        <p:nvSpPr>
          <p:cNvPr id="3" name="Content Placeholder 2">
            <a:extLst>
              <a:ext uri="{FF2B5EF4-FFF2-40B4-BE49-F238E27FC236}">
                <a16:creationId xmlns:a16="http://schemas.microsoft.com/office/drawing/2014/main" id="{488D5152-33A5-5356-9ED2-A8851FBBC019}"/>
              </a:ext>
            </a:extLst>
          </p:cNvPr>
          <p:cNvSpPr>
            <a:spLocks noGrp="1"/>
          </p:cNvSpPr>
          <p:nvPr>
            <p:ph sz="quarter" idx="10"/>
          </p:nvPr>
        </p:nvSpPr>
        <p:spPr>
          <a:xfrm>
            <a:off x="714632" y="1828801"/>
            <a:ext cx="5822092" cy="4489106"/>
          </a:xfrm>
        </p:spPr>
        <p:txBody>
          <a:bodyPr>
            <a:normAutofit/>
          </a:bodyPr>
          <a:lstStyle/>
          <a:p>
            <a:pPr marL="0" indent="0">
              <a:buNone/>
            </a:pPr>
            <a:r>
              <a:rPr lang="en-GB" sz="2400" dirty="0"/>
              <a:t>In this lesson you will:</a:t>
            </a:r>
            <a:br>
              <a:rPr lang="en-GB" sz="2400" dirty="0"/>
            </a:br>
            <a:endParaRPr lang="en-GB" sz="2400" dirty="0"/>
          </a:p>
          <a:p>
            <a:pPr marL="358775" indent="-358775"/>
            <a:r>
              <a:rPr lang="en-GB" sz="2400" dirty="0"/>
              <a:t>Observe regions in scatter diagrams.</a:t>
            </a:r>
            <a:br>
              <a:rPr lang="en-GB" sz="2400" dirty="0"/>
            </a:br>
            <a:endParaRPr lang="en-GB" sz="2400" dirty="0"/>
          </a:p>
          <a:p>
            <a:pPr marL="358775" indent="-358775"/>
            <a:r>
              <a:rPr lang="en-GB" sz="2400" dirty="0"/>
              <a:t>Explore the correlation in regions of scatter diagrams.</a:t>
            </a:r>
            <a:br>
              <a:rPr lang="en-GB" sz="2400" dirty="0"/>
            </a:br>
            <a:endParaRPr lang="en-GB" sz="2400" dirty="0"/>
          </a:p>
        </p:txBody>
      </p:sp>
      <p:pic>
        <p:nvPicPr>
          <p:cNvPr id="5122" name="Picture 2" descr="Ozone hole extension 2023">
            <a:extLst>
              <a:ext uri="{FF2B5EF4-FFF2-40B4-BE49-F238E27FC236}">
                <a16:creationId xmlns:a16="http://schemas.microsoft.com/office/drawing/2014/main" id="{43C0A75B-F77A-BA23-7492-B1A3D7E61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72"/>
          <a:stretch/>
        </p:blipFill>
        <p:spPr bwMode="auto">
          <a:xfrm>
            <a:off x="6849620" y="2380297"/>
            <a:ext cx="4627748" cy="280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3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dirty="0"/>
              <a:t>Understanding the data</a:t>
            </a:r>
            <a:endParaRPr lang="en-GB" dirty="0"/>
          </a:p>
        </p:txBody>
      </p:sp>
    </p:spTree>
    <p:extLst>
      <p:ext uri="{BB962C8B-B14F-4D97-AF65-F5344CB8AC3E}">
        <p14:creationId xmlns:p14="http://schemas.microsoft.com/office/powerpoint/2010/main" val="159077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E0EA6-27D7-CDB0-BB58-6BB5E36BDCCB}"/>
              </a:ext>
            </a:extLst>
          </p:cNvPr>
          <p:cNvSpPr>
            <a:spLocks noGrp="1"/>
          </p:cNvSpPr>
          <p:nvPr>
            <p:ph type="title"/>
          </p:nvPr>
        </p:nvSpPr>
        <p:spPr/>
        <p:txBody>
          <a:bodyPr>
            <a:normAutofit/>
          </a:bodyPr>
          <a:lstStyle/>
          <a:p>
            <a:r>
              <a:rPr lang="en-GB"/>
              <a:t>Understanding contexts in statistics</a:t>
            </a:r>
          </a:p>
        </p:txBody>
      </p:sp>
      <p:sp>
        <p:nvSpPr>
          <p:cNvPr id="6" name="Content Placeholder 5">
            <a:extLst>
              <a:ext uri="{FF2B5EF4-FFF2-40B4-BE49-F238E27FC236}">
                <a16:creationId xmlns:a16="http://schemas.microsoft.com/office/drawing/2014/main" id="{72CD88D2-3A02-ED6C-6114-BEDFD2FB0B44}"/>
              </a:ext>
            </a:extLst>
          </p:cNvPr>
          <p:cNvSpPr>
            <a:spLocks noGrp="1"/>
          </p:cNvSpPr>
          <p:nvPr>
            <p:ph sz="quarter" idx="10"/>
          </p:nvPr>
        </p:nvSpPr>
        <p:spPr/>
        <p:txBody>
          <a:bodyPr>
            <a:normAutofit/>
          </a:bodyPr>
          <a:lstStyle/>
          <a:p>
            <a:pPr marL="0" indent="0">
              <a:buNone/>
            </a:pPr>
            <a:r>
              <a:rPr lang="en-GB"/>
              <a:t>When solving a problem in statistics it is essential that you </a:t>
            </a:r>
            <a:r>
              <a:rPr lang="en-GB" b="1"/>
              <a:t>understand the context </a:t>
            </a:r>
            <a:r>
              <a:rPr lang="en-GB"/>
              <a:t>that the data comes from.</a:t>
            </a:r>
          </a:p>
          <a:p>
            <a:pPr marL="0" indent="0">
              <a:buNone/>
            </a:pPr>
            <a:endParaRPr lang="en-GB"/>
          </a:p>
          <a:p>
            <a:pPr marL="0" indent="0">
              <a:buNone/>
            </a:pPr>
            <a:r>
              <a:rPr lang="en-GB"/>
              <a:t>This is essential for:</a:t>
            </a:r>
          </a:p>
          <a:p>
            <a:r>
              <a:rPr lang="en-GB"/>
              <a:t>Cleaning the data</a:t>
            </a:r>
          </a:p>
          <a:p>
            <a:r>
              <a:rPr lang="en-GB"/>
              <a:t>Choosing statistics and charts</a:t>
            </a:r>
          </a:p>
          <a:p>
            <a:r>
              <a:rPr lang="en-GB"/>
              <a:t>Interpreting the results</a:t>
            </a:r>
          </a:p>
        </p:txBody>
      </p:sp>
      <p:pic>
        <p:nvPicPr>
          <p:cNvPr id="8" name="Picture 7" descr="Close-up of documents and charts">
            <a:extLst>
              <a:ext uri="{FF2B5EF4-FFF2-40B4-BE49-F238E27FC236}">
                <a16:creationId xmlns:a16="http://schemas.microsoft.com/office/drawing/2014/main" id="{D35CA1F4-DFFF-186E-0631-12DC7F1A2FA6}"/>
              </a:ext>
            </a:extLst>
          </p:cNvPr>
          <p:cNvPicPr>
            <a:picLocks noChangeAspect="1"/>
          </p:cNvPicPr>
          <p:nvPr/>
        </p:nvPicPr>
        <p:blipFill rotWithShape="1">
          <a:blip r:embed="rId3">
            <a:extLst>
              <a:ext uri="{28A0092B-C50C-407E-A947-70E740481C1C}">
                <a14:useLocalDpi xmlns:a14="http://schemas.microsoft.com/office/drawing/2010/main" val="0"/>
              </a:ext>
            </a:extLst>
          </a:blip>
          <a:srcRect l="21263" r="957" b="-1"/>
          <a:stretch/>
        </p:blipFill>
        <p:spPr>
          <a:xfrm>
            <a:off x="6398741" y="1866900"/>
            <a:ext cx="5172075" cy="4438650"/>
          </a:xfrm>
          <a:prstGeom prst="rect">
            <a:avLst/>
          </a:prstGeom>
          <a:noFill/>
        </p:spPr>
      </p:pic>
    </p:spTree>
    <p:extLst>
      <p:ext uri="{BB962C8B-B14F-4D97-AF65-F5344CB8AC3E}">
        <p14:creationId xmlns:p14="http://schemas.microsoft.com/office/powerpoint/2010/main" val="303084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ECA03-EDBB-736C-EDC4-FE7E996644F3}"/>
              </a:ext>
            </a:extLst>
          </p:cNvPr>
          <p:cNvSpPr>
            <a:spLocks noGrp="1"/>
          </p:cNvSpPr>
          <p:nvPr>
            <p:ph type="title"/>
          </p:nvPr>
        </p:nvSpPr>
        <p:spPr/>
        <p:txBody>
          <a:bodyPr>
            <a:normAutofit/>
          </a:bodyPr>
          <a:lstStyle/>
          <a:p>
            <a:r>
              <a:rPr lang="en-GB" dirty="0"/>
              <a:t>Introduction to the ‘Atmosphere’ activities</a:t>
            </a:r>
          </a:p>
        </p:txBody>
      </p:sp>
      <p:sp>
        <p:nvSpPr>
          <p:cNvPr id="5" name="Content Placeholder 4">
            <a:extLst>
              <a:ext uri="{FF2B5EF4-FFF2-40B4-BE49-F238E27FC236}">
                <a16:creationId xmlns:a16="http://schemas.microsoft.com/office/drawing/2014/main" id="{EFCBF223-71E8-4AC3-368F-D078966B0B98}"/>
              </a:ext>
            </a:extLst>
          </p:cNvPr>
          <p:cNvSpPr>
            <a:spLocks noGrp="1"/>
          </p:cNvSpPr>
          <p:nvPr>
            <p:ph sz="quarter" idx="10"/>
          </p:nvPr>
        </p:nvSpPr>
        <p:spPr>
          <a:xfrm>
            <a:off x="838200" y="1861750"/>
            <a:ext cx="5244155" cy="4443799"/>
          </a:xfrm>
        </p:spPr>
        <p:txBody>
          <a:bodyPr lIns="91440" tIns="45720" rIns="91440" bIns="45720" anchor="t">
            <a:noAutofit/>
          </a:bodyPr>
          <a:lstStyle/>
          <a:p>
            <a:r>
              <a:rPr lang="en-GB" dirty="0"/>
              <a:t>In this activity you will explore data about the hole in the ozone layer</a:t>
            </a:r>
            <a:br>
              <a:rPr lang="en-GB" dirty="0"/>
            </a:br>
            <a:endParaRPr lang="en-GB" dirty="0">
              <a:cs typeface="Arial"/>
            </a:endParaRPr>
          </a:p>
          <a:p>
            <a:r>
              <a:rPr lang="en-GB" dirty="0"/>
              <a:t>The data is from </a:t>
            </a:r>
            <a:r>
              <a:rPr lang="en-GB" i="1" dirty="0"/>
              <a:t>Copernicus: </a:t>
            </a:r>
            <a:r>
              <a:rPr lang="en-GB" i="1" dirty="0">
                <a:hlinkClick r:id="rId3"/>
              </a:rPr>
              <a:t>www.copernicus.eu</a:t>
            </a:r>
            <a:br>
              <a:rPr lang="en-GB" dirty="0"/>
            </a:br>
            <a:endParaRPr lang="en-GB" dirty="0">
              <a:cs typeface="Arial"/>
            </a:endParaRPr>
          </a:p>
          <a:p>
            <a:r>
              <a:rPr lang="en-GB" dirty="0"/>
              <a:t>The data is collected from European Space Agency (ESA)</a:t>
            </a:r>
            <a:endParaRPr lang="en-GB" dirty="0">
              <a:cs typeface="Arial"/>
            </a:endParaRPr>
          </a:p>
        </p:txBody>
      </p:sp>
      <p:pic>
        <p:nvPicPr>
          <p:cNvPr id="3076" name="Picture 4" descr="Altius to track ozone">
            <a:extLst>
              <a:ext uri="{FF2B5EF4-FFF2-40B4-BE49-F238E27FC236}">
                <a16:creationId xmlns:a16="http://schemas.microsoft.com/office/drawing/2014/main" id="{DC5AC9C8-8F3B-AC49-68F7-36519A1219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76" r="11682" b="-2"/>
          <a:stretch/>
        </p:blipFill>
        <p:spPr bwMode="auto">
          <a:xfrm>
            <a:off x="6181725" y="1866900"/>
            <a:ext cx="5172075" cy="4438650"/>
          </a:xfrm>
          <a:prstGeom prst="rect">
            <a:avLst/>
          </a:prstGeom>
          <a:solidFill>
            <a:srgbClr val="FFFFFF"/>
          </a:solidFill>
        </p:spPr>
      </p:pic>
    </p:spTree>
    <p:extLst>
      <p:ext uri="{BB962C8B-B14F-4D97-AF65-F5344CB8AC3E}">
        <p14:creationId xmlns:p14="http://schemas.microsoft.com/office/powerpoint/2010/main" val="301839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2372-47B3-4429-6CA3-318D1D68C0C0}"/>
              </a:ext>
            </a:extLst>
          </p:cNvPr>
          <p:cNvSpPr>
            <a:spLocks noGrp="1"/>
          </p:cNvSpPr>
          <p:nvPr>
            <p:ph type="title"/>
          </p:nvPr>
        </p:nvSpPr>
        <p:spPr/>
        <p:txBody>
          <a:bodyPr/>
          <a:lstStyle/>
          <a:p>
            <a:r>
              <a:rPr lang="en-GB" dirty="0"/>
              <a:t>Ozone and the ozone layer</a:t>
            </a:r>
          </a:p>
        </p:txBody>
      </p:sp>
      <p:sp>
        <p:nvSpPr>
          <p:cNvPr id="3" name="Content Placeholder 2">
            <a:extLst>
              <a:ext uri="{FF2B5EF4-FFF2-40B4-BE49-F238E27FC236}">
                <a16:creationId xmlns:a16="http://schemas.microsoft.com/office/drawing/2014/main" id="{26ADE149-2C7E-1319-1103-C73AA7AC8F7E}"/>
              </a:ext>
            </a:extLst>
          </p:cNvPr>
          <p:cNvSpPr>
            <a:spLocks noGrp="1"/>
          </p:cNvSpPr>
          <p:nvPr>
            <p:ph sz="quarter" idx="10"/>
          </p:nvPr>
        </p:nvSpPr>
        <p:spPr/>
        <p:txBody>
          <a:bodyPr lIns="91440" tIns="45720" rIns="91440" bIns="45720" anchor="t"/>
          <a:lstStyle/>
          <a:p>
            <a:r>
              <a:rPr lang="en-GB" b="1" dirty="0"/>
              <a:t>Ozone</a:t>
            </a:r>
            <a:r>
              <a:rPr lang="en-GB" dirty="0"/>
              <a:t> is a molecule that is formed naturally in the earth’s atmosphere.</a:t>
            </a:r>
          </a:p>
          <a:p>
            <a:r>
              <a:rPr lang="en-GB" dirty="0"/>
              <a:t>A </a:t>
            </a:r>
            <a:r>
              <a:rPr lang="en-GB" b="1" dirty="0"/>
              <a:t>‘layer’</a:t>
            </a:r>
            <a:r>
              <a:rPr lang="en-GB" dirty="0"/>
              <a:t> of ozone forms about 25km above the Earth’s surface.</a:t>
            </a:r>
          </a:p>
          <a:p>
            <a:r>
              <a:rPr lang="en-GB" dirty="0"/>
              <a:t>This layer </a:t>
            </a:r>
            <a:r>
              <a:rPr lang="en-GB" b="1" dirty="0"/>
              <a:t>protects living organisms</a:t>
            </a:r>
            <a:r>
              <a:rPr lang="en-GB" dirty="0"/>
              <a:t> from some of the harmful effects of the </a:t>
            </a:r>
            <a:r>
              <a:rPr lang="en-GB" b="1" dirty="0"/>
              <a:t>sun’s radiation</a:t>
            </a:r>
            <a:r>
              <a:rPr lang="en-GB" dirty="0"/>
              <a:t>.</a:t>
            </a:r>
          </a:p>
        </p:txBody>
      </p:sp>
      <p:pic>
        <p:nvPicPr>
          <p:cNvPr id="4" name="Content Placeholder 3" descr="58 Ozone Depletion | The tendency of clouds to dissipate wit… | Flickr">
            <a:extLst>
              <a:ext uri="{FF2B5EF4-FFF2-40B4-BE49-F238E27FC236}">
                <a16:creationId xmlns:a16="http://schemas.microsoft.com/office/drawing/2014/main" id="{116358BA-144A-E38C-98D0-E82E41E56E62}"/>
              </a:ext>
            </a:extLst>
          </p:cNvPr>
          <p:cNvPicPr>
            <a:picLocks noGrp="1" noChangeAspect="1"/>
          </p:cNvPicPr>
          <p:nvPr>
            <p:ph sz="quarter" idx="11"/>
          </p:nvPr>
        </p:nvPicPr>
        <p:blipFill>
          <a:blip r:embed="rId3"/>
          <a:stretch>
            <a:fillRect/>
          </a:stretch>
        </p:blipFill>
        <p:spPr>
          <a:xfrm>
            <a:off x="6181725" y="2362200"/>
            <a:ext cx="5172075" cy="3448050"/>
          </a:xfrm>
        </p:spPr>
      </p:pic>
    </p:spTree>
    <p:extLst>
      <p:ext uri="{BB962C8B-B14F-4D97-AF65-F5344CB8AC3E}">
        <p14:creationId xmlns:p14="http://schemas.microsoft.com/office/powerpoint/2010/main" val="982041762"/>
      </p:ext>
    </p:extLst>
  </p:cSld>
  <p:clrMapOvr>
    <a:masterClrMapping/>
  </p:clrMapOvr>
</p:sld>
</file>

<file path=ppt/theme/theme1.xml><?xml version="1.0" encoding="utf-8"?>
<a:theme xmlns:a="http://schemas.openxmlformats.org/drawingml/2006/main" name="UKSA powerpoint template wide">
  <a:themeElements>
    <a:clrScheme name="MEI Colour theme">
      <a:dk1>
        <a:srgbClr val="002147"/>
      </a:dk1>
      <a:lt1>
        <a:srgbClr val="FFFFFF"/>
      </a:lt1>
      <a:dk2>
        <a:srgbClr val="002147"/>
      </a:dk2>
      <a:lt2>
        <a:srgbClr val="009FDA"/>
      </a:lt2>
      <a:accent1>
        <a:srgbClr val="D92668"/>
      </a:accent1>
      <a:accent2>
        <a:srgbClr val="8884D5"/>
      </a:accent2>
      <a:accent3>
        <a:srgbClr val="2298A2"/>
      </a:accent3>
      <a:accent4>
        <a:srgbClr val="FBAF17"/>
      </a:accent4>
      <a:accent5>
        <a:srgbClr val="5B9BD5"/>
      </a:accent5>
      <a:accent6>
        <a:srgbClr val="70AD47"/>
      </a:accent6>
      <a:hlink>
        <a:srgbClr val="009FDA"/>
      </a:hlink>
      <a:folHlink>
        <a:srgbClr val="0021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725BB19-85C2-2546-9E20-4AE39DE3E031}" vid="{2C376766-C967-DA41-8564-187F92EF48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A6CC3C280D7C4E995E16E6EFF6F35F" ma:contentTypeVersion="6" ma:contentTypeDescription="Create a new document." ma:contentTypeScope="" ma:versionID="a1483fa884cdd98268d6ed9e92501ca2">
  <xsd:schema xmlns:xsd="http://www.w3.org/2001/XMLSchema" xmlns:xs="http://www.w3.org/2001/XMLSchema" xmlns:p="http://schemas.microsoft.com/office/2006/metadata/properties" xmlns:ns2="209f45fa-8a86-4010-91f7-243bce0e1a33" xmlns:ns3="01130022-d501-4c6c-84d9-5349c19fc507" targetNamespace="http://schemas.microsoft.com/office/2006/metadata/properties" ma:root="true" ma:fieldsID="51b4dcda91fb25e529d08bed739be3f2" ns2:_="" ns3:_="">
    <xsd:import namespace="209f45fa-8a86-4010-91f7-243bce0e1a33"/>
    <xsd:import namespace="01130022-d501-4c6c-84d9-5349c19fc5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f45fa-8a86-4010-91f7-243bce0e1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130022-d501-4c6c-84d9-5349c19fc5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265AA-79E6-4286-AD71-B3F3B127531C}">
  <ds:schemaRefs>
    <ds:schemaRef ds:uri="209f45fa-8a86-4010-91f7-243bce0e1a33"/>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01130022-d501-4c6c-84d9-5349c19fc507"/>
  </ds:schemaRefs>
</ds:datastoreItem>
</file>

<file path=customXml/itemProps2.xml><?xml version="1.0" encoding="utf-8"?>
<ds:datastoreItem xmlns:ds="http://schemas.openxmlformats.org/officeDocument/2006/customXml" ds:itemID="{CF9429D7-0D24-4D52-BC87-E2780031C3C3}">
  <ds:schemaRefs>
    <ds:schemaRef ds:uri="http://schemas.microsoft.com/sharepoint/v3/contenttype/forms"/>
  </ds:schemaRefs>
</ds:datastoreItem>
</file>

<file path=customXml/itemProps3.xml><?xml version="1.0" encoding="utf-8"?>
<ds:datastoreItem xmlns:ds="http://schemas.openxmlformats.org/officeDocument/2006/customXml" ds:itemID="{330B324E-AD3D-45DC-9A1D-073FB8DF6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f45fa-8a86-4010-91f7-243bce0e1a33"/>
    <ds:schemaRef ds:uri="01130022-d501-4c6c-84d9-5349c19fc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UKSA powerpoint template wide</Template>
  <TotalTime>0</TotalTime>
  <Words>1784</Words>
  <Application>Microsoft Macintosh PowerPoint</Application>
  <PresentationFormat>Widescreen</PresentationFormat>
  <Paragraphs>145</Paragraphs>
  <Slides>32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Calibri</vt:lpstr>
      <vt:lpstr>Cambria Math</vt:lpstr>
      <vt:lpstr>Courier New</vt:lpstr>
      <vt:lpstr>Rockwell Light</vt:lpstr>
      <vt:lpstr>Symbol</vt:lpstr>
      <vt:lpstr>Wingdings</vt:lpstr>
      <vt:lpstr>UKSA powerpoint template wide</vt:lpstr>
      <vt:lpstr>PowerPoint Presentation</vt:lpstr>
      <vt:lpstr>PowerPoint Presentation</vt:lpstr>
      <vt:lpstr>Identifying regions in scatter diagrams  Atmosphere – The Hole in the Ozone Layer: Lesson 3   </vt:lpstr>
      <vt:lpstr>Lesson objectives</vt:lpstr>
      <vt:lpstr>Identifying regions in scatter plots</vt:lpstr>
      <vt:lpstr>Understanding the data</vt:lpstr>
      <vt:lpstr>Understanding contexts in statistics</vt:lpstr>
      <vt:lpstr>Introduction to the ‘Atmosphere’ activities</vt:lpstr>
      <vt:lpstr>Ozone and the ozone layer</vt:lpstr>
      <vt:lpstr>The Ozone Hole</vt:lpstr>
      <vt:lpstr>The data set</vt:lpstr>
      <vt:lpstr>The monthly data: variables</vt:lpstr>
      <vt:lpstr>More information</vt:lpstr>
      <vt:lpstr>Interpreting scatter diagrams and correlation coefficients</vt:lpstr>
      <vt:lpstr>The change in hole area over the year (daily data)</vt:lpstr>
      <vt:lpstr>Exploring the seasons</vt:lpstr>
      <vt:lpstr>Task 1</vt:lpstr>
      <vt:lpstr>Ozone hole area and air temperature</vt:lpstr>
      <vt:lpstr>Ozone hole area and stratosphere temperature</vt:lpstr>
      <vt:lpstr>Finding regions in scatter plots</vt:lpstr>
      <vt:lpstr>Task 2 </vt:lpstr>
      <vt:lpstr>Ozone hole and stratosphere temperature grouped by month</vt:lpstr>
      <vt:lpstr>Ozone hole and stratosphere temperature grouped by decade</vt:lpstr>
      <vt:lpstr>Exploring the correlation in a region of a scatter plot</vt:lpstr>
      <vt:lpstr>Task 3</vt:lpstr>
      <vt:lpstr>Ozone hole and stratosphere temperature (September)</vt:lpstr>
      <vt:lpstr>Ozone hole and stratosphere temperature (October)</vt:lpstr>
      <vt:lpstr>Ozone hole and stratosphere temperature (November)</vt:lpstr>
      <vt:lpstr>Extension: Identifying regions in the scatter plots for the data since 1990</vt:lpstr>
      <vt:lpstr>Exploring the ozone hole area over the decades</vt:lpstr>
      <vt:lpstr>Extension task</vt:lpstr>
      <vt:lpstr>About MEI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Butler</dc:creator>
  <cp:lastModifiedBy>Deborah Ryder</cp:lastModifiedBy>
  <cp:revision>15</cp:revision>
  <dcterms:created xsi:type="dcterms:W3CDTF">2024-05-28T07:35:16Z</dcterms:created>
  <dcterms:modified xsi:type="dcterms:W3CDTF">2025-01-21T11:45:37Z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0x01010071A6CC3C280D7C4E995E16E6EFF6F35F</vt:lpwstr>
  </property>
</Properties>
</file>