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31"/>
  </p:notesMasterIdLst>
  <p:sldIdLst>
    <p:sldId id="256" r:id="rId5"/>
    <p:sldId id="298" r:id="rId6"/>
    <p:sldId id="260" r:id="rId7"/>
    <p:sldId id="280" r:id="rId8"/>
    <p:sldId id="305" r:id="rId9"/>
    <p:sldId id="306" r:id="rId10"/>
    <p:sldId id="375" r:id="rId11"/>
    <p:sldId id="376" r:id="rId12"/>
    <p:sldId id="307" r:id="rId13"/>
    <p:sldId id="377" r:id="rId14"/>
    <p:sldId id="378" r:id="rId15"/>
    <p:sldId id="379" r:id="rId16"/>
    <p:sldId id="284" r:id="rId17"/>
    <p:sldId id="285" r:id="rId18"/>
    <p:sldId id="299" r:id="rId19"/>
    <p:sldId id="300" r:id="rId20"/>
    <p:sldId id="304" r:id="rId21"/>
    <p:sldId id="302" r:id="rId22"/>
    <p:sldId id="301" r:id="rId23"/>
    <p:sldId id="292" r:id="rId24"/>
    <p:sldId id="293" r:id="rId25"/>
    <p:sldId id="294" r:id="rId26"/>
    <p:sldId id="295" r:id="rId27"/>
    <p:sldId id="296" r:id="rId28"/>
    <p:sldId id="297" r:id="rId29"/>
    <p:sldId id="2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E1194E29-5F55-44CB-9253-F1D8A6D8B9CE}">
          <p14:sldIdLst>
            <p14:sldId id="256"/>
            <p14:sldId id="298"/>
            <p14:sldId id="260"/>
            <p14:sldId id="280"/>
          </p14:sldIdLst>
        </p14:section>
        <p14:section name="Exploring the importance of understanding a context to solve a statistical problem" id="{E695F5AD-2AF7-4889-8E75-2EC075D45D67}">
          <p14:sldIdLst>
            <p14:sldId id="305"/>
            <p14:sldId id="306"/>
            <p14:sldId id="375"/>
            <p14:sldId id="376"/>
            <p14:sldId id="307"/>
            <p14:sldId id="377"/>
            <p14:sldId id="378"/>
            <p14:sldId id="379"/>
            <p14:sldId id="284"/>
          </p14:sldIdLst>
        </p14:section>
        <p14:section name="The Hole in the ozone layer" id="{A812BB1B-77DC-4780-986F-300749D318EE}">
          <p14:sldIdLst>
            <p14:sldId id="285"/>
            <p14:sldId id="299"/>
            <p14:sldId id="300"/>
            <p14:sldId id="304"/>
            <p14:sldId id="302"/>
            <p14:sldId id="301"/>
            <p14:sldId id="292"/>
          </p14:sldIdLst>
        </p14:section>
        <p14:section name="Interpret measures of central tendency and variation" id="{37226BFA-3E7C-4D1C-A1EF-0710EC342236}">
          <p14:sldIdLst>
            <p14:sldId id="293"/>
            <p14:sldId id="294"/>
            <p14:sldId id="295"/>
            <p14:sldId id="296"/>
            <p14:sldId id="297"/>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7"/>
    <a:srgbClr val="009F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812837-A0EB-48B6-89DC-125594CC61ED}" v="1" dt="2025-01-14T11:42:44.525"/>
    <p1510:client id="{E91C163E-900A-EEC5-2AF8-9FCB9D7B7C90}" v="2" dt="2025-01-15T13:08:51.870"/>
  </p1510:revLst>
</p1510:revInfo>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2955" autoAdjust="0"/>
  </p:normalViewPr>
  <p:slideViewPr>
    <p:cSldViewPr snapToGrid="0">
      <p:cViewPr varScale="1">
        <p:scale>
          <a:sx n="100" d="100"/>
          <a:sy n="100" d="100"/>
        </p:scale>
        <p:origin x="15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9A47F-E424-48CC-B7F1-355530EF4E2E}" type="datetimeFigureOut">
              <a:rPr lang="en-GB" smtClean="0"/>
              <a:t>21/01/2025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E3062-43F0-4793-B76B-895291533BE7}" type="slidenum">
              <a:rPr lang="en-GB" smtClean="0"/>
              <a:t>‹#›</a:t>
            </a:fld>
            <a:endParaRPr lang="en-GB"/>
          </a:p>
        </p:txBody>
      </p:sp>
    </p:spTree>
    <p:extLst>
      <p:ext uri="{BB962C8B-B14F-4D97-AF65-F5344CB8AC3E}">
        <p14:creationId xmlns:p14="http://schemas.microsoft.com/office/powerpoint/2010/main" val="346854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CE3062-43F0-4793-B76B-895291533BE7}" type="slidenum">
              <a:rPr lang="en-GB" smtClean="0"/>
              <a:t>4</a:t>
            </a:fld>
            <a:endParaRPr lang="en-GB"/>
          </a:p>
        </p:txBody>
      </p:sp>
    </p:spTree>
    <p:extLst>
      <p:ext uri="{BB962C8B-B14F-4D97-AF65-F5344CB8AC3E}">
        <p14:creationId xmlns:p14="http://schemas.microsoft.com/office/powerpoint/2010/main" val="374919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purpose of this section is to give students a chance to find different measures of central tendency and variation and to discuss which is the most appropriate or useful.</a:t>
            </a:r>
          </a:p>
        </p:txBody>
      </p:sp>
      <p:sp>
        <p:nvSpPr>
          <p:cNvPr id="4" name="Slide Number Placeholder 3"/>
          <p:cNvSpPr>
            <a:spLocks noGrp="1"/>
          </p:cNvSpPr>
          <p:nvPr>
            <p:ph type="sldNum" sz="quarter" idx="5"/>
          </p:nvPr>
        </p:nvSpPr>
        <p:spPr/>
        <p:txBody>
          <a:bodyPr/>
          <a:lstStyle/>
          <a:p>
            <a:fld id="{88CE3062-43F0-4793-B76B-895291533BE7}" type="slidenum">
              <a:rPr lang="en-GB" smtClean="0"/>
              <a:t>21</a:t>
            </a:fld>
            <a:endParaRPr lang="en-GB"/>
          </a:p>
        </p:txBody>
      </p:sp>
    </p:spTree>
    <p:extLst>
      <p:ext uri="{BB962C8B-B14F-4D97-AF65-F5344CB8AC3E}">
        <p14:creationId xmlns:p14="http://schemas.microsoft.com/office/powerpoint/2010/main" val="4199530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 that these are the most common conditions for the breakdown of Ozone, there are many other factors too.</a:t>
            </a:r>
          </a:p>
        </p:txBody>
      </p:sp>
      <p:sp>
        <p:nvSpPr>
          <p:cNvPr id="4" name="Slide Number Placeholder 3"/>
          <p:cNvSpPr>
            <a:spLocks noGrp="1"/>
          </p:cNvSpPr>
          <p:nvPr>
            <p:ph type="sldNum" sz="quarter" idx="5"/>
          </p:nvPr>
        </p:nvSpPr>
        <p:spPr/>
        <p:txBody>
          <a:bodyPr/>
          <a:lstStyle/>
          <a:p>
            <a:fld id="{88CE3062-43F0-4793-B76B-895291533BE7}" type="slidenum">
              <a:rPr lang="en-GB" smtClean="0"/>
              <a:t>22</a:t>
            </a:fld>
            <a:endParaRPr lang="en-GB"/>
          </a:p>
        </p:txBody>
      </p:sp>
    </p:spTree>
    <p:extLst>
      <p:ext uri="{BB962C8B-B14F-4D97-AF65-F5344CB8AC3E}">
        <p14:creationId xmlns:p14="http://schemas.microsoft.com/office/powerpoint/2010/main" val="2934691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chart shows when the temperature is below -78°C. There is sufficient sunlight from August (1</a:t>
            </a:r>
            <a:r>
              <a:rPr lang="en-GB" baseline="30000"/>
              <a:t>st</a:t>
            </a:r>
            <a:r>
              <a:rPr lang="en-GB"/>
              <a:t> August is day 213 or 214 of the year).</a:t>
            </a:r>
          </a:p>
          <a:p>
            <a:r>
              <a:rPr lang="en-GB"/>
              <a:t>Students should consider this diagram when creating their box plots in task 2. With these conditions in mind, they’re going to explore the stratospheric temperature by season and by month and think about when the ozone hole is created.</a:t>
            </a:r>
          </a:p>
          <a:p>
            <a:r>
              <a:rPr lang="en-GB"/>
              <a:t>The code to create this is in the appendix of the notebook.</a:t>
            </a:r>
          </a:p>
        </p:txBody>
      </p:sp>
      <p:sp>
        <p:nvSpPr>
          <p:cNvPr id="4" name="Slide Number Placeholder 3"/>
          <p:cNvSpPr>
            <a:spLocks noGrp="1"/>
          </p:cNvSpPr>
          <p:nvPr>
            <p:ph type="sldNum" sz="quarter" idx="5"/>
          </p:nvPr>
        </p:nvSpPr>
        <p:spPr/>
        <p:txBody>
          <a:bodyPr/>
          <a:lstStyle/>
          <a:p>
            <a:fld id="{88CE3062-43F0-4793-B76B-895291533BE7}" type="slidenum">
              <a:rPr lang="en-GB" smtClean="0"/>
              <a:t>23</a:t>
            </a:fld>
            <a:endParaRPr lang="en-GB"/>
          </a:p>
        </p:txBody>
      </p:sp>
    </p:spTree>
    <p:extLst>
      <p:ext uri="{BB962C8B-B14F-4D97-AF65-F5344CB8AC3E}">
        <p14:creationId xmlns:p14="http://schemas.microsoft.com/office/powerpoint/2010/main" val="3317106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Courier New" panose="02070309020205020404" pitchFamily="49" charset="0"/>
              <a:buNone/>
            </a:pPr>
            <a:r>
              <a:rPr lang="en-GB" sz="1100" kern="100" dirty="0">
                <a:effectLst/>
                <a:latin typeface="Aptos" panose="020B0004020202020204" pitchFamily="34" charset="0"/>
                <a:ea typeface="Aptos" panose="020B0004020202020204" pitchFamily="34" charset="0"/>
                <a:cs typeface="Aptos" panose="020B0004020202020204" pitchFamily="34" charset="0"/>
              </a:rPr>
              <a:t>Introduce the importance of understanding a context when solving a statistical problem. This is essential to:</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lvl="0" indent="-228600">
              <a:lnSpc>
                <a:spcPct val="107000"/>
              </a:lnSpc>
              <a:buFont typeface="Wingdings" panose="05000000000000000000" pitchFamily="2" charset="2"/>
              <a:buChar char=""/>
            </a:pPr>
            <a:r>
              <a:rPr lang="en-GB" sz="1100" kern="100" dirty="0">
                <a:effectLst/>
                <a:latin typeface="Aptos" panose="020B0004020202020204" pitchFamily="34" charset="0"/>
                <a:ea typeface="Aptos" panose="020B0004020202020204" pitchFamily="34" charset="0"/>
                <a:cs typeface="Aptos" panose="020B0004020202020204" pitchFamily="34" charset="0"/>
              </a:rPr>
              <a:t>Clean the data. For example, a value of -1 for temperature in °C is appropriate but -1 for rainfall in mm isn’t. </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p>
            <a:pPr marL="228600" lvl="0" indent="-228600">
              <a:lnSpc>
                <a:spcPct val="107000"/>
              </a:lnSpc>
              <a:buFont typeface="Wingdings" panose="05000000000000000000" pitchFamily="2" charset="2"/>
              <a:buChar char=""/>
            </a:pPr>
            <a:r>
              <a:rPr lang="en-GB" sz="1100" kern="100" dirty="0">
                <a:effectLst/>
                <a:latin typeface="Aptos" panose="020B0004020202020204" pitchFamily="34" charset="0"/>
                <a:ea typeface="Aptos" panose="020B0004020202020204" pitchFamily="34" charset="0"/>
                <a:cs typeface="Aptos" panose="020B0004020202020204" pitchFamily="34" charset="0"/>
              </a:rPr>
              <a:t>Choose appropriate statistics (such as averages) and charts to analyse the data.</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p>
            <a:pPr marL="228600" lvl="0" indent="-228600">
              <a:lnSpc>
                <a:spcPct val="107000"/>
              </a:lnSpc>
              <a:spcAft>
                <a:spcPts val="800"/>
              </a:spcAft>
              <a:buFont typeface="Wingdings" panose="05000000000000000000" pitchFamily="2" charset="2"/>
              <a:buChar char=""/>
            </a:pPr>
            <a:r>
              <a:rPr lang="en-GB" sz="1100" kern="100" dirty="0">
                <a:effectLst/>
                <a:latin typeface="Aptos" panose="020B0004020202020204" pitchFamily="34" charset="0"/>
                <a:ea typeface="Aptos" panose="020B0004020202020204" pitchFamily="34" charset="0"/>
                <a:cs typeface="Aptos" panose="020B0004020202020204" pitchFamily="34" charset="0"/>
              </a:rPr>
              <a:t>Interpret the result: i.e. give a meaningful answer to a question.</a:t>
            </a:r>
          </a:p>
          <a:p>
            <a:pPr marL="0" lvl="0" indent="0">
              <a:lnSpc>
                <a:spcPct val="107000"/>
              </a:lnSpc>
              <a:spcAft>
                <a:spcPts val="800"/>
              </a:spcAft>
              <a:buFont typeface="Wingdings" panose="05000000000000000000" pitchFamily="2" charset="2"/>
              <a:buNone/>
            </a:pPr>
            <a:r>
              <a:rPr lang="en-GB" sz="1100" kern="100" dirty="0">
                <a:effectLst/>
                <a:latin typeface="Aptos" panose="020B0004020202020204" pitchFamily="34" charset="0"/>
                <a:ea typeface="Aptos" panose="020B0004020202020204" pitchFamily="34" charset="0"/>
                <a:cs typeface="Arial" panose="020B0604020202020204" pitchFamily="34" charset="0"/>
              </a:rPr>
              <a:t>The following slides explain the context and give some further information.</a:t>
            </a:r>
          </a:p>
          <a:p>
            <a:endParaRPr lang="en-GB" dirty="0"/>
          </a:p>
        </p:txBody>
      </p:sp>
      <p:sp>
        <p:nvSpPr>
          <p:cNvPr id="4" name="Slide Number Placeholder 3"/>
          <p:cNvSpPr>
            <a:spLocks noGrp="1"/>
          </p:cNvSpPr>
          <p:nvPr>
            <p:ph type="sldNum" sz="quarter" idx="5"/>
          </p:nvPr>
        </p:nvSpPr>
        <p:spPr/>
        <p:txBody>
          <a:bodyPr/>
          <a:lstStyle/>
          <a:p>
            <a:fld id="{88CE3062-43F0-4793-B76B-895291533BE7}" type="slidenum">
              <a:rPr lang="en-GB" smtClean="0"/>
              <a:t>6</a:t>
            </a:fld>
            <a:endParaRPr lang="en-GB"/>
          </a:p>
        </p:txBody>
      </p:sp>
    </p:spTree>
    <p:extLst>
      <p:ext uri="{BB962C8B-B14F-4D97-AF65-F5344CB8AC3E}">
        <p14:creationId xmlns:p14="http://schemas.microsoft.com/office/powerpoint/2010/main" val="259944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a:t>This series of lessons is designed to let you explore features of the ozone layer and the ozone hole using real data.</a:t>
            </a:r>
          </a:p>
          <a:p>
            <a:pPr marL="171450" indent="-171450">
              <a:buFont typeface="Arial" panose="020B0604020202020204" pitchFamily="34" charset="0"/>
              <a:buChar char="•"/>
            </a:pPr>
            <a:r>
              <a:rPr lang="en-GB" sz="1200"/>
              <a:t>The data has been collected by scientists working for the European Space Agency (ESA) on a project called Copernicus.</a:t>
            </a:r>
          </a:p>
          <a:p>
            <a:pPr marL="171450" indent="-171450">
              <a:buFont typeface="Arial" panose="020B0604020202020204" pitchFamily="34" charset="0"/>
              <a:buChar char="•"/>
            </a:pPr>
            <a:r>
              <a:rPr lang="en-GB" sz="1200"/>
              <a:t>Satellites coordinated by ESA observe the Earth and informs the management of the environment amongst other things.</a:t>
            </a:r>
          </a:p>
          <a:p>
            <a:endParaRPr lang="en-GB"/>
          </a:p>
        </p:txBody>
      </p:sp>
      <p:sp>
        <p:nvSpPr>
          <p:cNvPr id="4" name="Slide Number Placeholder 3"/>
          <p:cNvSpPr>
            <a:spLocks noGrp="1"/>
          </p:cNvSpPr>
          <p:nvPr>
            <p:ph type="sldNum" sz="quarter" idx="5"/>
          </p:nvPr>
        </p:nvSpPr>
        <p:spPr/>
        <p:txBody>
          <a:bodyPr/>
          <a:lstStyle/>
          <a:p>
            <a:fld id="{88CE3062-43F0-4793-B76B-895291533BE7}" type="slidenum">
              <a:rPr lang="en-GB" smtClean="0"/>
              <a:t>7</a:t>
            </a:fld>
            <a:endParaRPr lang="en-GB"/>
          </a:p>
        </p:txBody>
      </p:sp>
    </p:spTree>
    <p:extLst>
      <p:ext uri="{BB962C8B-B14F-4D97-AF65-F5344CB8AC3E}">
        <p14:creationId xmlns:p14="http://schemas.microsoft.com/office/powerpoint/2010/main" val="2577246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https://www.flickr.com/photos/felton-nyc/50768574522</a:t>
            </a:r>
          </a:p>
        </p:txBody>
      </p:sp>
      <p:sp>
        <p:nvSpPr>
          <p:cNvPr id="4" name="Slide Number Placeholder 3"/>
          <p:cNvSpPr>
            <a:spLocks noGrp="1"/>
          </p:cNvSpPr>
          <p:nvPr>
            <p:ph type="sldNum" sz="quarter" idx="5"/>
          </p:nvPr>
        </p:nvSpPr>
        <p:spPr/>
        <p:txBody>
          <a:bodyPr/>
          <a:lstStyle/>
          <a:p>
            <a:fld id="{88CE3062-43F0-4793-B76B-895291533BE7}" type="slidenum">
              <a:rPr lang="en-GB" smtClean="0"/>
              <a:t>8</a:t>
            </a:fld>
            <a:endParaRPr lang="en-GB"/>
          </a:p>
        </p:txBody>
      </p:sp>
    </p:spTree>
    <p:extLst>
      <p:ext uri="{BB962C8B-B14F-4D97-AF65-F5344CB8AC3E}">
        <p14:creationId xmlns:p14="http://schemas.microsoft.com/office/powerpoint/2010/main" val="993555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https://commons.wikimedia.org/wiki/File:Ozone_Hole_2015.jpg</a:t>
            </a:r>
          </a:p>
        </p:txBody>
      </p:sp>
      <p:sp>
        <p:nvSpPr>
          <p:cNvPr id="4" name="Slide Number Placeholder 3"/>
          <p:cNvSpPr>
            <a:spLocks noGrp="1"/>
          </p:cNvSpPr>
          <p:nvPr>
            <p:ph type="sldNum" sz="quarter" idx="5"/>
          </p:nvPr>
        </p:nvSpPr>
        <p:spPr/>
        <p:txBody>
          <a:bodyPr/>
          <a:lstStyle/>
          <a:p>
            <a:fld id="{88CE3062-43F0-4793-B76B-895291533BE7}" type="slidenum">
              <a:rPr lang="en-GB" smtClean="0"/>
              <a:t>9</a:t>
            </a:fld>
            <a:endParaRPr lang="en-GB"/>
          </a:p>
        </p:txBody>
      </p:sp>
    </p:spTree>
    <p:extLst>
      <p:ext uri="{BB962C8B-B14F-4D97-AF65-F5344CB8AC3E}">
        <p14:creationId xmlns:p14="http://schemas.microsoft.com/office/powerpoint/2010/main" val="3429835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panose="020B0604020202020204" pitchFamily="34" charset="0"/>
                <a:ea typeface="Calibri" panose="020F0502020204030204" pitchFamily="34" charset="0"/>
              </a:rPr>
              <a:t>NB the seasons are defined by southern hemisphere month, not solstices/equinoxes</a:t>
            </a:r>
            <a:endParaRPr lang="en-GB"/>
          </a:p>
        </p:txBody>
      </p:sp>
      <p:sp>
        <p:nvSpPr>
          <p:cNvPr id="4" name="Slide Number Placeholder 3"/>
          <p:cNvSpPr>
            <a:spLocks noGrp="1"/>
          </p:cNvSpPr>
          <p:nvPr>
            <p:ph type="sldNum" sz="quarter" idx="5"/>
          </p:nvPr>
        </p:nvSpPr>
        <p:spPr/>
        <p:txBody>
          <a:bodyPr/>
          <a:lstStyle/>
          <a:p>
            <a:fld id="{88CE3062-43F0-4793-B76B-895291533BE7}" type="slidenum">
              <a:rPr lang="en-GB" smtClean="0"/>
              <a:t>11</a:t>
            </a:fld>
            <a:endParaRPr lang="en-GB"/>
          </a:p>
        </p:txBody>
      </p:sp>
    </p:spTree>
    <p:extLst>
      <p:ext uri="{BB962C8B-B14F-4D97-AF65-F5344CB8AC3E}">
        <p14:creationId xmlns:p14="http://schemas.microsoft.com/office/powerpoint/2010/main" val="1469056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Courier New" panose="02070309020205020404" pitchFamily="49" charset="0"/>
              <a:buNone/>
            </a:pPr>
            <a:r>
              <a:rPr lang="en-GB" sz="1200" dirty="0">
                <a:effectLst/>
                <a:latin typeface="Arial" panose="020B0604020202020204" pitchFamily="34" charset="0"/>
                <a:ea typeface="Aptos" panose="020B0004020202020204" pitchFamily="34" charset="0"/>
                <a:cs typeface="Times New Roman" panose="02020603050405020304" pitchFamily="18" charset="0"/>
              </a:rPr>
              <a:t>Ask the students: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228600" lvl="0" indent="-228600">
              <a:lnSpc>
                <a:spcPct val="107000"/>
              </a:lnSpc>
              <a:spcAft>
                <a:spcPts val="800"/>
              </a:spcAft>
              <a:buFont typeface="Wingdings" panose="05000000000000000000" pitchFamily="2" charset="2"/>
              <a:buChar char=""/>
            </a:pPr>
            <a:r>
              <a:rPr lang="en-GB" sz="1200" dirty="0">
                <a:effectLst/>
                <a:latin typeface="Arial" panose="020B0604020202020204" pitchFamily="34" charset="0"/>
                <a:ea typeface="Calibri" panose="020F0502020204030204" pitchFamily="34" charset="0"/>
              </a:rPr>
              <a:t>What do you notice about when the hole has been observable? </a:t>
            </a:r>
          </a:p>
          <a:p>
            <a:endParaRPr lang="en-GB" dirty="0"/>
          </a:p>
        </p:txBody>
      </p:sp>
      <p:sp>
        <p:nvSpPr>
          <p:cNvPr id="4" name="Slide Number Placeholder 3"/>
          <p:cNvSpPr>
            <a:spLocks noGrp="1"/>
          </p:cNvSpPr>
          <p:nvPr>
            <p:ph type="sldNum" sz="quarter" idx="5"/>
          </p:nvPr>
        </p:nvSpPr>
        <p:spPr/>
        <p:txBody>
          <a:bodyPr/>
          <a:lstStyle/>
          <a:p>
            <a:fld id="{88CE3062-43F0-4793-B76B-895291533BE7}" type="slidenum">
              <a:rPr lang="en-GB" smtClean="0"/>
              <a:t>13</a:t>
            </a:fld>
            <a:endParaRPr lang="en-GB"/>
          </a:p>
        </p:txBody>
      </p:sp>
    </p:spTree>
    <p:extLst>
      <p:ext uri="{BB962C8B-B14F-4D97-AF65-F5344CB8AC3E}">
        <p14:creationId xmlns:p14="http://schemas.microsoft.com/office/powerpoint/2010/main" val="2725292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1980C-457F-D459-E9CD-F5EFE7461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70210A-8608-2D09-2304-EE4F1C352C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3606AE-E1F2-25BD-DF72-1ED305F2A340}"/>
              </a:ext>
            </a:extLst>
          </p:cNvPr>
          <p:cNvSpPr>
            <a:spLocks noGrp="1"/>
          </p:cNvSpPr>
          <p:nvPr>
            <p:ph type="body" idx="1"/>
          </p:nvPr>
        </p:nvSpPr>
        <p:spPr/>
        <p:txBody>
          <a:bodyPr/>
          <a:lstStyle/>
          <a:p>
            <a:r>
              <a:rPr lang="en-GB"/>
              <a:t>Students should open the notebook, save it and run all.</a:t>
            </a:r>
          </a:p>
          <a:p>
            <a:r>
              <a:rPr lang="en-GB"/>
              <a:t>They can then try editing a block of code and copying/pasting code into a new block </a:t>
            </a:r>
            <a:r>
              <a:rPr lang="en-GB" sz="1800">
                <a:effectLst/>
                <a:latin typeface="Arial" panose="020B0604020202020204" pitchFamily="34" charset="0"/>
                <a:ea typeface="Aptos" panose="020B0004020202020204" pitchFamily="34" charset="0"/>
              </a:rPr>
              <a:t>to create grouped statistics and charts for months.</a:t>
            </a:r>
            <a:endParaRPr lang="en-GB" sz="1800">
              <a:effectLst/>
              <a:latin typeface="Arial" panose="020B0604020202020204" pitchFamily="34" charset="0"/>
              <a:ea typeface="Calibri" panose="020F0502020204030204" pitchFamily="34" charset="0"/>
            </a:endParaRPr>
          </a:p>
          <a:p>
            <a:r>
              <a:rPr lang="en-GB" sz="1800">
                <a:effectLst/>
                <a:latin typeface="Arial" panose="020B0604020202020204" pitchFamily="34" charset="0"/>
                <a:ea typeface="Aptos" panose="020B0004020202020204" pitchFamily="34" charset="0"/>
              </a:rPr>
              <a:t>Students use these statistics and charts to answer the Task 1 questions </a:t>
            </a:r>
            <a:endParaRPr lang="en-GB"/>
          </a:p>
        </p:txBody>
      </p:sp>
      <p:sp>
        <p:nvSpPr>
          <p:cNvPr id="4" name="Slide Number Placeholder 3">
            <a:extLst>
              <a:ext uri="{FF2B5EF4-FFF2-40B4-BE49-F238E27FC236}">
                <a16:creationId xmlns:a16="http://schemas.microsoft.com/office/drawing/2014/main" id="{C5A3944A-5E2F-F558-8F55-1DDD2EB8FC8A}"/>
              </a:ext>
            </a:extLst>
          </p:cNvPr>
          <p:cNvSpPr>
            <a:spLocks noGrp="1"/>
          </p:cNvSpPr>
          <p:nvPr>
            <p:ph type="sldNum" sz="quarter" idx="5"/>
          </p:nvPr>
        </p:nvSpPr>
        <p:spPr/>
        <p:txBody>
          <a:bodyPr/>
          <a:lstStyle/>
          <a:p>
            <a:fld id="{88CE3062-43F0-4793-B76B-895291533BE7}" type="slidenum">
              <a:rPr lang="en-GB" smtClean="0"/>
              <a:t>17</a:t>
            </a:fld>
            <a:endParaRPr lang="en-GB"/>
          </a:p>
        </p:txBody>
      </p:sp>
    </p:spTree>
    <p:extLst>
      <p:ext uri="{BB962C8B-B14F-4D97-AF65-F5344CB8AC3E}">
        <p14:creationId xmlns:p14="http://schemas.microsoft.com/office/powerpoint/2010/main" val="175829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Students should open the notebook, save it and run all.</a:t>
            </a:r>
          </a:p>
          <a:p>
            <a:r>
              <a:rPr lang="en-GB"/>
              <a:t>They can then try editing a block of code and copying/pasting code into a new block </a:t>
            </a:r>
            <a:r>
              <a:rPr lang="en-GB" sz="1800">
                <a:effectLst/>
                <a:latin typeface="Arial" panose="020B0604020202020204" pitchFamily="34" charset="0"/>
                <a:ea typeface="Aptos" panose="020B0004020202020204" pitchFamily="34" charset="0"/>
              </a:rPr>
              <a:t>to create grouped statistics and charts for months.</a:t>
            </a:r>
            <a:endParaRPr lang="en-GB" sz="1800">
              <a:effectLst/>
              <a:latin typeface="Arial" panose="020B0604020202020204" pitchFamily="34" charset="0"/>
              <a:ea typeface="Calibri" panose="020F0502020204030204" pitchFamily="34" charset="0"/>
            </a:endParaRPr>
          </a:p>
          <a:p>
            <a:r>
              <a:rPr lang="en-GB" sz="1800">
                <a:effectLst/>
                <a:latin typeface="Arial" panose="020B0604020202020204" pitchFamily="34" charset="0"/>
                <a:ea typeface="Aptos" panose="020B0004020202020204" pitchFamily="34" charset="0"/>
              </a:rPr>
              <a:t>Students use these statistics and charts to answer the Task 1 questions </a:t>
            </a:r>
            <a:endParaRPr lang="en-GB"/>
          </a:p>
        </p:txBody>
      </p:sp>
      <p:sp>
        <p:nvSpPr>
          <p:cNvPr id="4" name="Slide Number Placeholder 3"/>
          <p:cNvSpPr>
            <a:spLocks noGrp="1"/>
          </p:cNvSpPr>
          <p:nvPr>
            <p:ph type="sldNum" sz="quarter" idx="5"/>
          </p:nvPr>
        </p:nvSpPr>
        <p:spPr/>
        <p:txBody>
          <a:bodyPr/>
          <a:lstStyle/>
          <a:p>
            <a:fld id="{88CE3062-43F0-4793-B76B-895291533BE7}" type="slidenum">
              <a:rPr lang="en-GB" smtClean="0"/>
              <a:t>20</a:t>
            </a:fld>
            <a:endParaRPr lang="en-GB"/>
          </a:p>
        </p:txBody>
      </p:sp>
    </p:spTree>
    <p:extLst>
      <p:ext uri="{BB962C8B-B14F-4D97-AF65-F5344CB8AC3E}">
        <p14:creationId xmlns:p14="http://schemas.microsoft.com/office/powerpoint/2010/main" val="4212908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002147"/>
        </a:solidFill>
        <a:effectLst/>
      </p:bgPr>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51D2FA30-101D-4582-8413-CDD099D88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121" y="1596771"/>
            <a:ext cx="4569879" cy="3664458"/>
          </a:xfrm>
          <a:prstGeom prst="rect">
            <a:avLst/>
          </a:prstGeom>
        </p:spPr>
      </p:pic>
      <p:sp>
        <p:nvSpPr>
          <p:cNvPr id="9" name="TextBox 8">
            <a:extLst>
              <a:ext uri="{FF2B5EF4-FFF2-40B4-BE49-F238E27FC236}">
                <a16:creationId xmlns:a16="http://schemas.microsoft.com/office/drawing/2014/main" id="{26966D79-F80E-4A6B-9B11-D28B649409A5}"/>
              </a:ext>
            </a:extLst>
          </p:cNvPr>
          <p:cNvSpPr txBox="1"/>
          <p:nvPr/>
        </p:nvSpPr>
        <p:spPr>
          <a:xfrm>
            <a:off x="6391275" y="2895600"/>
            <a:ext cx="3743325" cy="2554545"/>
          </a:xfrm>
          <a:prstGeom prst="rect">
            <a:avLst/>
          </a:prstGeom>
          <a:noFill/>
        </p:spPr>
        <p:txBody>
          <a:bodyPr wrap="square" rtlCol="0">
            <a:spAutoFit/>
          </a:bodyPr>
          <a:lstStyle/>
          <a:p>
            <a:r>
              <a:rPr lang="en-GB" sz="4000">
                <a:solidFill>
                  <a:srgbClr val="009FDA"/>
                </a:solidFill>
                <a:latin typeface="Rockwell Light" panose="02040303020102020203" pitchFamily="18" charset="0"/>
              </a:rPr>
              <a:t>Over 60 years at the forefront of Mathematics Education </a:t>
            </a:r>
          </a:p>
        </p:txBody>
      </p:sp>
      <p:pic>
        <p:nvPicPr>
          <p:cNvPr id="2" name="Picture 1" descr="Logo, company name&#10;&#10;Description automatically generated">
            <a:extLst>
              <a:ext uri="{FF2B5EF4-FFF2-40B4-BE49-F238E27FC236}">
                <a16:creationId xmlns:a16="http://schemas.microsoft.com/office/drawing/2014/main" id="{1274D2EA-E09A-E3A6-9EC4-A51B026A4D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6121" y="1596771"/>
            <a:ext cx="4569879" cy="3664458"/>
          </a:xfrm>
          <a:prstGeom prst="rect">
            <a:avLst/>
          </a:prstGeom>
        </p:spPr>
      </p:pic>
      <p:sp>
        <p:nvSpPr>
          <p:cNvPr id="3" name="TextBox 2">
            <a:extLst>
              <a:ext uri="{FF2B5EF4-FFF2-40B4-BE49-F238E27FC236}">
                <a16:creationId xmlns:a16="http://schemas.microsoft.com/office/drawing/2014/main" id="{BBDE74AC-F7C2-4E39-AD5D-16CD0B402ED4}"/>
              </a:ext>
            </a:extLst>
          </p:cNvPr>
          <p:cNvSpPr txBox="1"/>
          <p:nvPr userDrawn="1"/>
        </p:nvSpPr>
        <p:spPr>
          <a:xfrm>
            <a:off x="6391275" y="2895600"/>
            <a:ext cx="3743325" cy="2554545"/>
          </a:xfrm>
          <a:prstGeom prst="rect">
            <a:avLst/>
          </a:prstGeom>
          <a:noFill/>
        </p:spPr>
        <p:txBody>
          <a:bodyPr wrap="square" rtlCol="0">
            <a:spAutoFit/>
          </a:bodyPr>
          <a:lstStyle/>
          <a:p>
            <a:r>
              <a:rPr lang="en-GB" sz="4000">
                <a:solidFill>
                  <a:srgbClr val="009FDA"/>
                </a:solidFill>
                <a:latin typeface="Rockwell Light" panose="02040303020102020203" pitchFamily="18" charset="0"/>
              </a:rPr>
              <a:t>Over 60 years at the forefront of Mathematics Education </a:t>
            </a:r>
          </a:p>
        </p:txBody>
      </p:sp>
    </p:spTree>
    <p:extLst>
      <p:ext uri="{BB962C8B-B14F-4D97-AF65-F5344CB8AC3E}">
        <p14:creationId xmlns:p14="http://schemas.microsoft.com/office/powerpoint/2010/main" val="67817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F6E7-C8CC-4584-8FE7-48938D83AB4B}"/>
              </a:ext>
            </a:extLst>
          </p:cNvPr>
          <p:cNvSpPr>
            <a:spLocks noGrp="1"/>
          </p:cNvSpPr>
          <p:nvPr>
            <p:ph type="title"/>
          </p:nvPr>
        </p:nvSpPr>
        <p:spPr>
          <a:xfrm>
            <a:off x="1981200" y="5099051"/>
            <a:ext cx="8286750" cy="635000"/>
          </a:xfrm>
          <a:prstGeom prst="rect">
            <a:avLst/>
          </a:prstGeom>
        </p:spPr>
        <p:txBody>
          <a:bodyPr/>
          <a:lstStyle>
            <a:lvl1pPr>
              <a:defRPr>
                <a:solidFill>
                  <a:srgbClr val="009FDA"/>
                </a:solidFill>
              </a:defRPr>
            </a:lvl1pPr>
          </a:lstStyle>
          <a:p>
            <a:r>
              <a:rPr lang="en-US"/>
              <a:t>Click to edit Master title style</a:t>
            </a:r>
            <a:endParaRPr lang="en-GB"/>
          </a:p>
        </p:txBody>
      </p:sp>
      <p:sp>
        <p:nvSpPr>
          <p:cNvPr id="8" name="Picture Placeholder 7">
            <a:extLst>
              <a:ext uri="{FF2B5EF4-FFF2-40B4-BE49-F238E27FC236}">
                <a16:creationId xmlns:a16="http://schemas.microsoft.com/office/drawing/2014/main" id="{538E2B1F-7DFD-4347-8075-754C1FE12431}"/>
              </a:ext>
            </a:extLst>
          </p:cNvPr>
          <p:cNvSpPr>
            <a:spLocks noGrp="1"/>
          </p:cNvSpPr>
          <p:nvPr>
            <p:ph type="pic" sz="quarter" idx="10"/>
          </p:nvPr>
        </p:nvSpPr>
        <p:spPr>
          <a:xfrm>
            <a:off x="1981200" y="866775"/>
            <a:ext cx="8286750" cy="4076700"/>
          </a:xfrm>
          <a:prstGeom prst="rect">
            <a:avLst/>
          </a:prstGeom>
        </p:spPr>
        <p:txBody>
          <a:bodyPr/>
          <a:lstStyle/>
          <a:p>
            <a:r>
              <a:rPr lang="en-US"/>
              <a:t>Click icon to add picture</a:t>
            </a:r>
            <a:endParaRPr lang="en-GB"/>
          </a:p>
        </p:txBody>
      </p:sp>
      <p:sp>
        <p:nvSpPr>
          <p:cNvPr id="11" name="Text Placeholder 3">
            <a:extLst>
              <a:ext uri="{FF2B5EF4-FFF2-40B4-BE49-F238E27FC236}">
                <a16:creationId xmlns:a16="http://schemas.microsoft.com/office/drawing/2014/main" id="{AE439220-9EAB-4D75-8A80-2A7C6D1F729F}"/>
              </a:ext>
            </a:extLst>
          </p:cNvPr>
          <p:cNvSpPr>
            <a:spLocks noGrp="1"/>
          </p:cNvSpPr>
          <p:nvPr>
            <p:ph type="body" sz="half" idx="2"/>
          </p:nvPr>
        </p:nvSpPr>
        <p:spPr>
          <a:xfrm>
            <a:off x="1981200" y="5810250"/>
            <a:ext cx="8286750" cy="876300"/>
          </a:xfrm>
          <a:prstGeom prst="rect">
            <a:avLst/>
          </a:prstGeom>
        </p:spPr>
        <p:txBody>
          <a:bodyPr/>
          <a:lstStyle>
            <a:lvl1pPr marL="0" indent="0">
              <a:buNone/>
              <a:defRPr sz="1600">
                <a:solidFill>
                  <a:srgbClr val="0021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77888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 Title and verticle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41B3E3-BA9B-408D-B306-F12E63A90B88}"/>
              </a:ext>
            </a:extLst>
          </p:cNvPr>
          <p:cNvSpPr>
            <a:spLocks noGrp="1"/>
          </p:cNvSpPr>
          <p:nvPr>
            <p:ph type="title" orient="vert"/>
          </p:nvPr>
        </p:nvSpPr>
        <p:spPr>
          <a:xfrm>
            <a:off x="352425" y="952500"/>
            <a:ext cx="11477625" cy="669926"/>
          </a:xfrm>
          <a:prstGeom prst="rect">
            <a:avLst/>
          </a:prstGeom>
        </p:spPr>
        <p:txBody>
          <a:bodyPr vert="horz"/>
          <a:lstStyle>
            <a:lvl1pPr>
              <a:defRPr>
                <a:solidFill>
                  <a:srgbClr val="009FDA"/>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58B2E1-CE13-425A-B286-1A1C18027B28}"/>
              </a:ext>
            </a:extLst>
          </p:cNvPr>
          <p:cNvSpPr>
            <a:spLocks noGrp="1"/>
          </p:cNvSpPr>
          <p:nvPr>
            <p:ph type="body" orient="vert" idx="1"/>
          </p:nvPr>
        </p:nvSpPr>
        <p:spPr>
          <a:xfrm>
            <a:off x="352424" y="1774825"/>
            <a:ext cx="11477625" cy="4625975"/>
          </a:xfrm>
          <a:prstGeom prst="rect">
            <a:avLst/>
          </a:prstGeom>
        </p:spPr>
        <p:txBody>
          <a:bodyPr vert="eaVert"/>
          <a:lstStyle>
            <a:lvl1pPr marL="514350" indent="-514350">
              <a:buClr>
                <a:srgbClr val="009FDA"/>
              </a:buClr>
              <a:buFont typeface="Wingdings" panose="05000000000000000000" pitchFamily="2" charset="2"/>
              <a:buChar char="§"/>
              <a:defRPr>
                <a:solidFill>
                  <a:srgbClr val="002147"/>
                </a:solidFill>
              </a:defRPr>
            </a:lvl1pPr>
            <a:lvl2pPr marL="914400" indent="-457200">
              <a:buClr>
                <a:srgbClr val="009FDA"/>
              </a:buClr>
              <a:buFont typeface="Wingdings" panose="05000000000000000000" pitchFamily="2" charset="2"/>
              <a:buChar char="§"/>
              <a:defRPr>
                <a:solidFill>
                  <a:srgbClr val="002147"/>
                </a:solidFill>
              </a:defRPr>
            </a:lvl2pPr>
            <a:lvl3pPr marL="1371600" indent="-457200">
              <a:buClr>
                <a:srgbClr val="009FDA"/>
              </a:buClr>
              <a:buFont typeface="Wingdings" panose="05000000000000000000" pitchFamily="2" charset="2"/>
              <a:buChar char="§"/>
              <a:defRPr>
                <a:solidFill>
                  <a:srgbClr val="002147"/>
                </a:solidFill>
              </a:defRPr>
            </a:lvl3pPr>
            <a:lvl4pPr marL="1714500" indent="-342900">
              <a:buClr>
                <a:srgbClr val="009FDA"/>
              </a:buClr>
              <a:buFont typeface="Wingdings" panose="05000000000000000000" pitchFamily="2" charset="2"/>
              <a:buChar char="§"/>
              <a:defRPr>
                <a:solidFill>
                  <a:srgbClr val="002147"/>
                </a:solidFill>
              </a:defRPr>
            </a:lvl4pPr>
            <a:lvl5pPr marL="2171700" indent="-3429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2103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41B3E3-BA9B-408D-B306-F12E63A90B88}"/>
              </a:ext>
            </a:extLst>
          </p:cNvPr>
          <p:cNvSpPr>
            <a:spLocks noGrp="1"/>
          </p:cNvSpPr>
          <p:nvPr>
            <p:ph type="title" orient="vert"/>
          </p:nvPr>
        </p:nvSpPr>
        <p:spPr>
          <a:xfrm>
            <a:off x="10496550" y="952500"/>
            <a:ext cx="1333500" cy="5448300"/>
          </a:xfrm>
          <a:prstGeom prst="rect">
            <a:avLst/>
          </a:prstGeom>
        </p:spPr>
        <p:txBody>
          <a:bodyPr vert="vert"/>
          <a:lstStyle>
            <a:lvl1pPr>
              <a:defRPr>
                <a:solidFill>
                  <a:srgbClr val="009FDA"/>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58B2E1-CE13-425A-B286-1A1C18027B28}"/>
              </a:ext>
            </a:extLst>
          </p:cNvPr>
          <p:cNvSpPr>
            <a:spLocks noGrp="1"/>
          </p:cNvSpPr>
          <p:nvPr>
            <p:ph type="body" orient="vert" idx="1"/>
          </p:nvPr>
        </p:nvSpPr>
        <p:spPr>
          <a:xfrm>
            <a:off x="352425" y="952501"/>
            <a:ext cx="10039350" cy="5448300"/>
          </a:xfrm>
          <a:prstGeom prst="rect">
            <a:avLst/>
          </a:prstGeom>
        </p:spPr>
        <p:txBody>
          <a:bodyPr vert="eaVert"/>
          <a:lstStyle>
            <a:lvl1pPr marL="514350" indent="-514350">
              <a:buClr>
                <a:srgbClr val="009FDA"/>
              </a:buClr>
              <a:buFont typeface="Wingdings" panose="05000000000000000000" pitchFamily="2" charset="2"/>
              <a:buChar char="§"/>
              <a:defRPr>
                <a:solidFill>
                  <a:srgbClr val="002147"/>
                </a:solidFill>
              </a:defRPr>
            </a:lvl1pPr>
            <a:lvl2pPr marL="914400" indent="-457200">
              <a:buClr>
                <a:srgbClr val="009FDA"/>
              </a:buClr>
              <a:buFont typeface="Wingdings" panose="05000000000000000000" pitchFamily="2" charset="2"/>
              <a:buChar char="§"/>
              <a:defRPr>
                <a:solidFill>
                  <a:srgbClr val="002147"/>
                </a:solidFill>
              </a:defRPr>
            </a:lvl2pPr>
            <a:lvl3pPr marL="1371600" indent="-457200">
              <a:buClr>
                <a:srgbClr val="009FDA"/>
              </a:buClr>
              <a:buFont typeface="Wingdings" panose="05000000000000000000" pitchFamily="2" charset="2"/>
              <a:buChar char="§"/>
              <a:defRPr>
                <a:solidFill>
                  <a:srgbClr val="002147"/>
                </a:solidFill>
              </a:defRPr>
            </a:lvl3pPr>
            <a:lvl4pPr marL="1714500" indent="-342900">
              <a:buClr>
                <a:srgbClr val="009FDA"/>
              </a:buClr>
              <a:buFont typeface="Wingdings" panose="05000000000000000000" pitchFamily="2" charset="2"/>
              <a:buChar char="§"/>
              <a:defRPr>
                <a:solidFill>
                  <a:srgbClr val="002147"/>
                </a:solidFill>
              </a:defRPr>
            </a:lvl4pPr>
            <a:lvl5pPr marL="2171700" indent="-3429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2776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with tit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88078-CA72-45CB-9A25-41132EF9A149}"/>
              </a:ext>
            </a:extLst>
          </p:cNvPr>
          <p:cNvSpPr>
            <a:spLocks noGrp="1"/>
          </p:cNvSpPr>
          <p:nvPr>
            <p:ph type="title"/>
          </p:nvPr>
        </p:nvSpPr>
        <p:spPr>
          <a:xfrm>
            <a:off x="5238750" y="1289050"/>
            <a:ext cx="6581775" cy="3663950"/>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Picture Placeholder 9">
            <a:extLst>
              <a:ext uri="{FF2B5EF4-FFF2-40B4-BE49-F238E27FC236}">
                <a16:creationId xmlns:a16="http://schemas.microsoft.com/office/drawing/2014/main" id="{D2B18E22-37DF-4365-9F7A-39852E811A76}"/>
              </a:ext>
            </a:extLst>
          </p:cNvPr>
          <p:cNvSpPr>
            <a:spLocks noGrp="1"/>
          </p:cNvSpPr>
          <p:nvPr>
            <p:ph type="pic" sz="quarter" idx="10" hasCustomPrompt="1"/>
          </p:nvPr>
        </p:nvSpPr>
        <p:spPr>
          <a:xfrm>
            <a:off x="257175" y="1289050"/>
            <a:ext cx="4791075" cy="3663950"/>
          </a:xfrm>
          <a:prstGeom prst="rect">
            <a:avLst/>
          </a:prstGeom>
        </p:spPr>
        <p:txBody>
          <a:bodyPr/>
          <a:lstStyle>
            <a:lvl1pPr marL="2286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1pPr>
          </a:lstStyle>
          <a:p>
            <a:r>
              <a:rPr lang="en-GB"/>
              <a:t>Picture</a:t>
            </a:r>
          </a:p>
        </p:txBody>
      </p:sp>
      <p:sp>
        <p:nvSpPr>
          <p:cNvPr id="4" name="TextBox 3">
            <a:extLst>
              <a:ext uri="{FF2B5EF4-FFF2-40B4-BE49-F238E27FC236}">
                <a16:creationId xmlns:a16="http://schemas.microsoft.com/office/drawing/2014/main" id="{BE61C079-9CAC-98D4-38FF-97169E1F2254}"/>
              </a:ext>
            </a:extLst>
          </p:cNvPr>
          <p:cNvSpPr txBox="1"/>
          <p:nvPr userDrawn="1"/>
        </p:nvSpPr>
        <p:spPr>
          <a:xfrm>
            <a:off x="0" y="6627168"/>
            <a:ext cx="6097384" cy="2308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000">
                <a:solidFill>
                  <a:schemeClr val="bg1">
                    <a:lumMod val="50000"/>
                  </a:schemeClr>
                </a:solidFill>
              </a:rPr>
              <a:t>Initial, Version Number, Date</a:t>
            </a:r>
          </a:p>
        </p:txBody>
      </p:sp>
      <p:sp>
        <p:nvSpPr>
          <p:cNvPr id="5" name="TextBox 4">
            <a:extLst>
              <a:ext uri="{FF2B5EF4-FFF2-40B4-BE49-F238E27FC236}">
                <a16:creationId xmlns:a16="http://schemas.microsoft.com/office/drawing/2014/main" id="{8F14E8B9-6023-6290-EE45-9085C6D1849A}"/>
              </a:ext>
            </a:extLst>
          </p:cNvPr>
          <p:cNvSpPr txBox="1"/>
          <p:nvPr userDrawn="1"/>
        </p:nvSpPr>
        <p:spPr>
          <a:xfrm>
            <a:off x="11163993" y="6627168"/>
            <a:ext cx="1028007" cy="2450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5730" algn="r">
              <a:lnSpc>
                <a:spcPct val="107000"/>
              </a:lnSpc>
            </a:pPr>
            <a:r>
              <a:rPr lang="en-GB" sz="1000">
                <a:solidFill>
                  <a:schemeClr val="bg1">
                    <a:lumMod val="50000"/>
                  </a:schemeClr>
                </a:solidFill>
                <a:effectLst/>
                <a:latin typeface="Arial" panose="020B0604020202020204" pitchFamily="34" charset="0"/>
                <a:ea typeface="Calibri" panose="020F0502020204030204" pitchFamily="34" charset="0"/>
              </a:rPr>
              <a:t>© MEI 2022</a:t>
            </a:r>
          </a:p>
        </p:txBody>
      </p:sp>
    </p:spTree>
    <p:extLst>
      <p:ext uri="{BB962C8B-B14F-4D97-AF65-F5344CB8AC3E}">
        <p14:creationId xmlns:p14="http://schemas.microsoft.com/office/powerpoint/2010/main" val="287318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5299-B008-451E-B553-B8F2FE9753EB}"/>
              </a:ext>
            </a:extLst>
          </p:cNvPr>
          <p:cNvSpPr>
            <a:spLocks noGrp="1"/>
          </p:cNvSpPr>
          <p:nvPr>
            <p:ph type="title"/>
          </p:nvPr>
        </p:nvSpPr>
        <p:spPr>
          <a:xfrm>
            <a:off x="838200" y="1000125"/>
            <a:ext cx="10515600" cy="690563"/>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DE8DFD-A1E5-4414-AAE5-913D865C5C0C}"/>
              </a:ext>
            </a:extLst>
          </p:cNvPr>
          <p:cNvSpPr>
            <a:spLocks noGrp="1"/>
          </p:cNvSpPr>
          <p:nvPr>
            <p:ph sz="half" idx="1"/>
          </p:nvPr>
        </p:nvSpPr>
        <p:spPr>
          <a:xfrm>
            <a:off x="838200" y="1825625"/>
            <a:ext cx="10515600" cy="4351338"/>
          </a:xfrm>
          <a:prstGeom prst="rect">
            <a:avLst/>
          </a:prstGeom>
        </p:spPr>
        <p:txBody>
          <a:bodyPr/>
          <a:lstStyle>
            <a:lvl1pPr marL="2286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1pPr>
            <a:lvl2pPr marL="6858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2pPr>
            <a:lvl3pPr marL="11430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3pPr>
            <a:lvl4pPr marL="16002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4pPr>
            <a:lvl5pPr marL="20574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9873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002147"/>
        </a:solidFill>
        <a:effectLst/>
      </p:bgPr>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51D2FA30-101D-4582-8413-CDD099D88B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6121" y="1596771"/>
            <a:ext cx="4569879" cy="3664458"/>
          </a:xfrm>
          <a:prstGeom prst="rect">
            <a:avLst/>
          </a:prstGeom>
        </p:spPr>
      </p:pic>
      <p:sp>
        <p:nvSpPr>
          <p:cNvPr id="9" name="TextBox 8">
            <a:extLst>
              <a:ext uri="{FF2B5EF4-FFF2-40B4-BE49-F238E27FC236}">
                <a16:creationId xmlns:a16="http://schemas.microsoft.com/office/drawing/2014/main" id="{26966D79-F80E-4A6B-9B11-D28B649409A5}"/>
              </a:ext>
            </a:extLst>
          </p:cNvPr>
          <p:cNvSpPr txBox="1"/>
          <p:nvPr userDrawn="1"/>
        </p:nvSpPr>
        <p:spPr>
          <a:xfrm>
            <a:off x="6391275" y="2895600"/>
            <a:ext cx="3743325" cy="2554545"/>
          </a:xfrm>
          <a:prstGeom prst="rect">
            <a:avLst/>
          </a:prstGeom>
          <a:noFill/>
        </p:spPr>
        <p:txBody>
          <a:bodyPr wrap="square" rtlCol="0">
            <a:spAutoFit/>
          </a:bodyPr>
          <a:lstStyle/>
          <a:p>
            <a:r>
              <a:rPr lang="en-GB" sz="4000">
                <a:solidFill>
                  <a:srgbClr val="009FDA"/>
                </a:solidFill>
                <a:latin typeface="Rockwell Light" panose="02040303020102020203" pitchFamily="18" charset="0"/>
              </a:rPr>
              <a:t>Over 60 years at the forefront of Mathematics Education </a:t>
            </a:r>
          </a:p>
        </p:txBody>
      </p:sp>
    </p:spTree>
    <p:extLst>
      <p:ext uri="{BB962C8B-B14F-4D97-AF65-F5344CB8AC3E}">
        <p14:creationId xmlns:p14="http://schemas.microsoft.com/office/powerpoint/2010/main" val="1802899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337CEF-7CB8-7CE4-73BF-2E169495F612}"/>
              </a:ext>
            </a:extLst>
          </p:cNvPr>
          <p:cNvSpPr>
            <a:spLocks noGrp="1"/>
          </p:cNvSpPr>
          <p:nvPr>
            <p:ph type="title"/>
          </p:nvPr>
        </p:nvSpPr>
        <p:spPr>
          <a:xfrm>
            <a:off x="838200" y="1000125"/>
            <a:ext cx="10515600" cy="690563"/>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7" name="Content Placeholder 2">
            <a:extLst>
              <a:ext uri="{FF2B5EF4-FFF2-40B4-BE49-F238E27FC236}">
                <a16:creationId xmlns:a16="http://schemas.microsoft.com/office/drawing/2014/main" id="{9A27DCF2-9A95-8032-5FF5-6C91333315B1}"/>
              </a:ext>
            </a:extLst>
          </p:cNvPr>
          <p:cNvSpPr>
            <a:spLocks noGrp="1"/>
          </p:cNvSpPr>
          <p:nvPr>
            <p:ph sz="half" idx="1"/>
          </p:nvPr>
        </p:nvSpPr>
        <p:spPr>
          <a:xfrm>
            <a:off x="838200" y="1825625"/>
            <a:ext cx="10515600" cy="4351338"/>
          </a:xfrm>
          <a:prstGeom prst="rect">
            <a:avLst/>
          </a:prstGeom>
        </p:spPr>
        <p:txBody>
          <a:bodyPr/>
          <a:lstStyle>
            <a:lvl1pPr marL="361950" indent="-36195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1pPr>
            <a:lvl2pPr marL="6858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2pPr>
            <a:lvl3pPr marL="11430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3pPr>
            <a:lvl4pPr marL="16002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4pPr>
            <a:lvl5pPr marL="20574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512828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959C-B222-4B28-9E6D-7E9C8BFEC873}"/>
              </a:ext>
            </a:extLst>
          </p:cNvPr>
          <p:cNvSpPr>
            <a:spLocks noGrp="1"/>
          </p:cNvSpPr>
          <p:nvPr>
            <p:ph type="title"/>
          </p:nvPr>
        </p:nvSpPr>
        <p:spPr>
          <a:xfrm>
            <a:off x="839787" y="4514055"/>
            <a:ext cx="10714037" cy="1325563"/>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F08FC9-DD17-4EB3-A8B9-84DD6BFAA0F6}"/>
              </a:ext>
            </a:extLst>
          </p:cNvPr>
          <p:cNvSpPr>
            <a:spLocks noGrp="1"/>
          </p:cNvSpPr>
          <p:nvPr>
            <p:ph type="body" idx="1"/>
          </p:nvPr>
        </p:nvSpPr>
        <p:spPr>
          <a:xfrm>
            <a:off x="839787" y="2105025"/>
            <a:ext cx="10714037" cy="2323305"/>
          </a:xfrm>
          <a:prstGeom prst="rect">
            <a:avLst/>
          </a:prstGeom>
        </p:spPr>
        <p:txBody>
          <a:bodyPr anchor="b"/>
          <a:lstStyle>
            <a:lvl1pPr marL="0" indent="0">
              <a:buNone/>
              <a:defRPr sz="2400" b="0">
                <a:solidFill>
                  <a:srgbClr val="00214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96015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E9FD-02A3-4AE0-AB2C-56A6840CA12D}"/>
              </a:ext>
            </a:extLst>
          </p:cNvPr>
          <p:cNvSpPr>
            <a:spLocks noGrp="1"/>
          </p:cNvSpPr>
          <p:nvPr>
            <p:ph type="title"/>
          </p:nvPr>
        </p:nvSpPr>
        <p:spPr>
          <a:xfrm>
            <a:off x="838200" y="908050"/>
            <a:ext cx="10515600" cy="739775"/>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7" name="Content Placeholder 6">
            <a:extLst>
              <a:ext uri="{FF2B5EF4-FFF2-40B4-BE49-F238E27FC236}">
                <a16:creationId xmlns:a16="http://schemas.microsoft.com/office/drawing/2014/main" id="{3FF18DFA-A350-4840-897D-E9B787338666}"/>
              </a:ext>
            </a:extLst>
          </p:cNvPr>
          <p:cNvSpPr>
            <a:spLocks noGrp="1"/>
          </p:cNvSpPr>
          <p:nvPr>
            <p:ph sz="quarter" idx="10"/>
          </p:nvPr>
        </p:nvSpPr>
        <p:spPr>
          <a:xfrm>
            <a:off x="838200" y="1866900"/>
            <a:ext cx="5172075" cy="4438650"/>
          </a:xfrm>
          <a:prstGeom prst="rect">
            <a:avLst/>
          </a:prstGeom>
        </p:spPr>
        <p:txBody>
          <a:bodyPr/>
          <a:lstStyle>
            <a:lvl1pPr marL="228600" indent="-228600">
              <a:buClr>
                <a:srgbClr val="009FDA"/>
              </a:buClr>
              <a:buFont typeface="Wingdings" panose="05000000000000000000" pitchFamily="2" charset="2"/>
              <a:buChar char="§"/>
              <a:defRPr/>
            </a:lvl1pPr>
            <a:lvl2pPr marL="685800" indent="-228600">
              <a:buClr>
                <a:srgbClr val="009FDA"/>
              </a:buClr>
              <a:buFont typeface="Wingdings" panose="05000000000000000000" pitchFamily="2" charset="2"/>
              <a:buChar char="§"/>
              <a:defRPr/>
            </a:lvl2pPr>
            <a:lvl3pPr marL="1143000" indent="-228600">
              <a:buClr>
                <a:srgbClr val="009FDA"/>
              </a:buClr>
              <a:buFont typeface="Wingdings" panose="05000000000000000000" pitchFamily="2" charset="2"/>
              <a:buChar char="§"/>
              <a:defRPr/>
            </a:lvl3pPr>
            <a:lvl4pPr marL="1600200" indent="-228600">
              <a:buClr>
                <a:srgbClr val="009FDA"/>
              </a:buClr>
              <a:buFont typeface="Wingdings" panose="05000000000000000000" pitchFamily="2" charset="2"/>
              <a:buChar char="§"/>
              <a:defRPr/>
            </a:lvl4pPr>
            <a:lvl5pPr marL="2057400" indent="-228600">
              <a:buClr>
                <a:srgbClr val="009FDA"/>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a:extLst>
              <a:ext uri="{FF2B5EF4-FFF2-40B4-BE49-F238E27FC236}">
                <a16:creationId xmlns:a16="http://schemas.microsoft.com/office/drawing/2014/main" id="{A2F81AC7-C179-4BA0-92A2-2205B1C28A90}"/>
              </a:ext>
            </a:extLst>
          </p:cNvPr>
          <p:cNvSpPr>
            <a:spLocks noGrp="1"/>
          </p:cNvSpPr>
          <p:nvPr>
            <p:ph sz="quarter" idx="11"/>
          </p:nvPr>
        </p:nvSpPr>
        <p:spPr>
          <a:xfrm>
            <a:off x="6181725" y="1866900"/>
            <a:ext cx="5172075" cy="4438650"/>
          </a:xfrm>
          <a:prstGeom prst="rect">
            <a:avLst/>
          </a:prstGeom>
        </p:spPr>
        <p:txBody>
          <a:bodyPr/>
          <a:lstStyle>
            <a:lvl1pPr marL="228600" indent="-228600">
              <a:buClr>
                <a:srgbClr val="009FDA"/>
              </a:buClr>
              <a:buFont typeface="Wingdings" panose="05000000000000000000" pitchFamily="2" charset="2"/>
              <a:buChar char="§"/>
              <a:defRPr/>
            </a:lvl1pPr>
            <a:lvl2pPr marL="685800" indent="-228600">
              <a:buClr>
                <a:srgbClr val="009FDA"/>
              </a:buClr>
              <a:buFont typeface="Wingdings" panose="05000000000000000000" pitchFamily="2" charset="2"/>
              <a:buChar char="§"/>
              <a:defRPr/>
            </a:lvl2pPr>
            <a:lvl3pPr marL="1143000" indent="-228600">
              <a:buClr>
                <a:srgbClr val="009FDA"/>
              </a:buClr>
              <a:buFont typeface="Wingdings" panose="05000000000000000000" pitchFamily="2" charset="2"/>
              <a:buChar char="§"/>
              <a:defRPr/>
            </a:lvl3pPr>
            <a:lvl4pPr marL="1600200" indent="-228600">
              <a:buClr>
                <a:srgbClr val="009FDA"/>
              </a:buClr>
              <a:buFont typeface="Wingdings" panose="05000000000000000000" pitchFamily="2" charset="2"/>
              <a:buChar char="§"/>
              <a:defRPr/>
            </a:lvl4pPr>
            <a:lvl5pPr marL="2057400" indent="-228600">
              <a:buClr>
                <a:srgbClr val="009FDA"/>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70401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A845CA-EC47-40B0-9247-D15C3E2E674A}"/>
              </a:ext>
            </a:extLst>
          </p:cNvPr>
          <p:cNvSpPr>
            <a:spLocks noGrp="1"/>
          </p:cNvSpPr>
          <p:nvPr>
            <p:ph type="title"/>
          </p:nvPr>
        </p:nvSpPr>
        <p:spPr>
          <a:xfrm>
            <a:off x="409574" y="927100"/>
            <a:ext cx="11344275" cy="625475"/>
          </a:xfrm>
          <a:prstGeom prst="rect">
            <a:avLst/>
          </a:prstGeom>
        </p:spPr>
        <p:txBody>
          <a:bodyPr/>
          <a:lstStyle>
            <a:lvl1pPr>
              <a:defRPr>
                <a:solidFill>
                  <a:srgbClr val="009FDA"/>
                </a:solidFill>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A18A8EA9-9562-42F3-93DA-586324E5929E}"/>
              </a:ext>
            </a:extLst>
          </p:cNvPr>
          <p:cNvSpPr>
            <a:spLocks noGrp="1"/>
          </p:cNvSpPr>
          <p:nvPr>
            <p:ph type="body" sz="quarter" idx="10"/>
          </p:nvPr>
        </p:nvSpPr>
        <p:spPr>
          <a:xfrm>
            <a:off x="409575" y="1704975"/>
            <a:ext cx="5591175" cy="625475"/>
          </a:xfrm>
          <a:prstGeom prst="rect">
            <a:avLst/>
          </a:prstGeom>
        </p:spPr>
        <p:txBody>
          <a:bodyPr/>
          <a:lstStyle>
            <a:lvl1pPr marL="0" indent="0">
              <a:buNone/>
              <a:defRPr>
                <a:solidFill>
                  <a:srgbClr val="002147"/>
                </a:solidFill>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2360F79E-0FBC-4C90-A612-49FC333B2176}"/>
              </a:ext>
            </a:extLst>
          </p:cNvPr>
          <p:cNvSpPr>
            <a:spLocks noGrp="1"/>
          </p:cNvSpPr>
          <p:nvPr>
            <p:ph sz="quarter" idx="11"/>
          </p:nvPr>
        </p:nvSpPr>
        <p:spPr>
          <a:xfrm>
            <a:off x="409575" y="2419350"/>
            <a:ext cx="5572125" cy="3914775"/>
          </a:xfrm>
          <a:prstGeom prst="rect">
            <a:avLst/>
          </a:prstGeom>
        </p:spPr>
        <p:txBody>
          <a:bodyPr/>
          <a:lstStyle>
            <a:lvl1pPr marL="228600" indent="-228600">
              <a:buClr>
                <a:srgbClr val="009FDA"/>
              </a:buClr>
              <a:buFont typeface="Wingdings" panose="05000000000000000000" pitchFamily="2" charset="2"/>
              <a:buChar char="§"/>
              <a:defRPr>
                <a:solidFill>
                  <a:srgbClr val="002147"/>
                </a:solidFill>
              </a:defRPr>
            </a:lvl1pPr>
            <a:lvl2pPr marL="685800" indent="-228600">
              <a:buClr>
                <a:srgbClr val="009FDA"/>
              </a:buClr>
              <a:buFont typeface="Wingdings" panose="05000000000000000000" pitchFamily="2" charset="2"/>
              <a:buChar char="§"/>
              <a:defRPr>
                <a:solidFill>
                  <a:srgbClr val="002147"/>
                </a:solidFill>
              </a:defRPr>
            </a:lvl2pPr>
            <a:lvl3pPr marL="1143000" indent="-228600">
              <a:buClr>
                <a:srgbClr val="009FDA"/>
              </a:buClr>
              <a:buFont typeface="Wingdings" panose="05000000000000000000" pitchFamily="2" charset="2"/>
              <a:buChar char="§"/>
              <a:defRPr>
                <a:solidFill>
                  <a:srgbClr val="002147"/>
                </a:solidFill>
              </a:defRPr>
            </a:lvl3pPr>
            <a:lvl4pPr marL="1600200" indent="-228600">
              <a:buClr>
                <a:srgbClr val="009FDA"/>
              </a:buClr>
              <a:buFont typeface="Wingdings" panose="05000000000000000000" pitchFamily="2" charset="2"/>
              <a:buChar char="§"/>
              <a:defRPr>
                <a:solidFill>
                  <a:srgbClr val="002147"/>
                </a:solidFill>
              </a:defRPr>
            </a:lvl4pPr>
            <a:lvl5pPr marL="2057400" indent="-2286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2">
            <a:extLst>
              <a:ext uri="{FF2B5EF4-FFF2-40B4-BE49-F238E27FC236}">
                <a16:creationId xmlns:a16="http://schemas.microsoft.com/office/drawing/2014/main" id="{1CB0F377-C0B9-471B-815A-E11F38DFB7D5}"/>
              </a:ext>
            </a:extLst>
          </p:cNvPr>
          <p:cNvSpPr>
            <a:spLocks noGrp="1"/>
          </p:cNvSpPr>
          <p:nvPr>
            <p:ph type="body" sz="quarter" idx="12"/>
          </p:nvPr>
        </p:nvSpPr>
        <p:spPr>
          <a:xfrm>
            <a:off x="6162674" y="1704975"/>
            <a:ext cx="5591175" cy="625475"/>
          </a:xfrm>
          <a:prstGeom prst="rect">
            <a:avLst/>
          </a:prstGeom>
        </p:spPr>
        <p:txBody>
          <a:bodyPr/>
          <a:lstStyle>
            <a:lvl1pPr marL="0" indent="0">
              <a:buNone/>
              <a:defRPr>
                <a:solidFill>
                  <a:srgbClr val="002147"/>
                </a:solidFill>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DB951EFD-6907-4B3B-8DE6-7DCD3B6E9E0A}"/>
              </a:ext>
            </a:extLst>
          </p:cNvPr>
          <p:cNvSpPr>
            <a:spLocks noGrp="1"/>
          </p:cNvSpPr>
          <p:nvPr>
            <p:ph sz="quarter" idx="13"/>
          </p:nvPr>
        </p:nvSpPr>
        <p:spPr>
          <a:xfrm>
            <a:off x="6162674" y="2419350"/>
            <a:ext cx="5572125" cy="3914775"/>
          </a:xfrm>
          <a:prstGeom prst="rect">
            <a:avLst/>
          </a:prstGeom>
        </p:spPr>
        <p:txBody>
          <a:bodyPr/>
          <a:lstStyle>
            <a:lvl1pPr marL="228600" indent="-228600">
              <a:buClr>
                <a:srgbClr val="009FDA"/>
              </a:buClr>
              <a:buFont typeface="Wingdings" panose="05000000000000000000" pitchFamily="2" charset="2"/>
              <a:buChar char="§"/>
              <a:defRPr>
                <a:solidFill>
                  <a:srgbClr val="002147"/>
                </a:solidFill>
              </a:defRPr>
            </a:lvl1pPr>
            <a:lvl2pPr marL="685800" indent="-228600">
              <a:buClr>
                <a:srgbClr val="009FDA"/>
              </a:buClr>
              <a:buFont typeface="Wingdings" panose="05000000000000000000" pitchFamily="2" charset="2"/>
              <a:buChar char="§"/>
              <a:defRPr>
                <a:solidFill>
                  <a:srgbClr val="002147"/>
                </a:solidFill>
              </a:defRPr>
            </a:lvl2pPr>
            <a:lvl3pPr marL="1143000" indent="-228600">
              <a:buClr>
                <a:srgbClr val="009FDA"/>
              </a:buClr>
              <a:buFont typeface="Wingdings" panose="05000000000000000000" pitchFamily="2" charset="2"/>
              <a:buChar char="§"/>
              <a:defRPr>
                <a:solidFill>
                  <a:srgbClr val="002147"/>
                </a:solidFill>
              </a:defRPr>
            </a:lvl3pPr>
            <a:lvl4pPr marL="1600200" indent="-228600">
              <a:buClr>
                <a:srgbClr val="009FDA"/>
              </a:buClr>
              <a:buFont typeface="Wingdings" panose="05000000000000000000" pitchFamily="2" charset="2"/>
              <a:buChar char="§"/>
              <a:defRPr>
                <a:solidFill>
                  <a:srgbClr val="002147"/>
                </a:solidFill>
              </a:defRPr>
            </a:lvl4pPr>
            <a:lvl5pPr marL="2057400" indent="-2286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914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icture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88078-CA72-45CB-9A25-41132EF9A149}"/>
              </a:ext>
            </a:extLst>
          </p:cNvPr>
          <p:cNvSpPr>
            <a:spLocks noGrp="1"/>
          </p:cNvSpPr>
          <p:nvPr>
            <p:ph type="title"/>
          </p:nvPr>
        </p:nvSpPr>
        <p:spPr>
          <a:xfrm>
            <a:off x="5238750" y="1289050"/>
            <a:ext cx="6581775" cy="3663950"/>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Picture Placeholder 9">
            <a:extLst>
              <a:ext uri="{FF2B5EF4-FFF2-40B4-BE49-F238E27FC236}">
                <a16:creationId xmlns:a16="http://schemas.microsoft.com/office/drawing/2014/main" id="{D2B18E22-37DF-4365-9F7A-39852E811A76}"/>
              </a:ext>
            </a:extLst>
          </p:cNvPr>
          <p:cNvSpPr>
            <a:spLocks noGrp="1"/>
          </p:cNvSpPr>
          <p:nvPr>
            <p:ph type="pic" sz="quarter" idx="10" hasCustomPrompt="1"/>
          </p:nvPr>
        </p:nvSpPr>
        <p:spPr>
          <a:xfrm>
            <a:off x="257175" y="1289050"/>
            <a:ext cx="4791075" cy="3663950"/>
          </a:xfrm>
          <a:prstGeom prst="rect">
            <a:avLst/>
          </a:prstGeom>
        </p:spPr>
        <p:txBody>
          <a:bodyPr/>
          <a:lstStyle>
            <a:lvl1pPr marL="2286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1pPr>
          </a:lstStyle>
          <a:p>
            <a:r>
              <a:rPr lang="en-GB"/>
              <a:t>Picture</a:t>
            </a:r>
          </a:p>
        </p:txBody>
      </p:sp>
      <p:sp>
        <p:nvSpPr>
          <p:cNvPr id="4" name="TextBox 3">
            <a:extLst>
              <a:ext uri="{FF2B5EF4-FFF2-40B4-BE49-F238E27FC236}">
                <a16:creationId xmlns:a16="http://schemas.microsoft.com/office/drawing/2014/main" id="{1D5D6FCE-6214-BBF3-19E1-732CC684B2F2}"/>
              </a:ext>
            </a:extLst>
          </p:cNvPr>
          <p:cNvSpPr txBox="1"/>
          <p:nvPr/>
        </p:nvSpPr>
        <p:spPr>
          <a:xfrm>
            <a:off x="0" y="6627168"/>
            <a:ext cx="6096654" cy="2308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000">
                <a:solidFill>
                  <a:schemeClr val="bg1">
                    <a:lumMod val="50000"/>
                  </a:schemeClr>
                </a:solidFill>
              </a:rPr>
              <a:t>Initial, Version Number, Date</a:t>
            </a:r>
          </a:p>
        </p:txBody>
      </p:sp>
      <p:sp>
        <p:nvSpPr>
          <p:cNvPr id="5" name="TextBox 4">
            <a:extLst>
              <a:ext uri="{FF2B5EF4-FFF2-40B4-BE49-F238E27FC236}">
                <a16:creationId xmlns:a16="http://schemas.microsoft.com/office/drawing/2014/main" id="{9E0F83C0-AE86-BA8E-5D34-BD5D7E0E9940}"/>
              </a:ext>
            </a:extLst>
          </p:cNvPr>
          <p:cNvSpPr txBox="1"/>
          <p:nvPr/>
        </p:nvSpPr>
        <p:spPr>
          <a:xfrm>
            <a:off x="11163993" y="6612997"/>
            <a:ext cx="1028007" cy="2450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5730" algn="r">
              <a:lnSpc>
                <a:spcPct val="107000"/>
              </a:lnSpc>
            </a:pPr>
            <a:r>
              <a:rPr lang="en-GB" sz="1000">
                <a:solidFill>
                  <a:schemeClr val="bg1">
                    <a:lumMod val="50000"/>
                  </a:schemeClr>
                </a:solidFill>
                <a:effectLst/>
                <a:latin typeface="Arial" panose="020B0604020202020204" pitchFamily="34" charset="0"/>
                <a:ea typeface="Calibri" panose="020F0502020204030204" pitchFamily="34" charset="0"/>
              </a:rPr>
              <a:t>© MEI 2022</a:t>
            </a:r>
          </a:p>
        </p:txBody>
      </p:sp>
    </p:spTree>
    <p:extLst>
      <p:ext uri="{BB962C8B-B14F-4D97-AF65-F5344CB8AC3E}">
        <p14:creationId xmlns:p14="http://schemas.microsoft.com/office/powerpoint/2010/main" val="2368274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5A58DE-2960-4DB0-AFBF-C1CF7282266E}"/>
              </a:ext>
            </a:extLst>
          </p:cNvPr>
          <p:cNvSpPr>
            <a:spLocks noGrp="1"/>
          </p:cNvSpPr>
          <p:nvPr>
            <p:ph type="title"/>
          </p:nvPr>
        </p:nvSpPr>
        <p:spPr>
          <a:xfrm>
            <a:off x="361949" y="917575"/>
            <a:ext cx="11287125" cy="606425"/>
          </a:xfrm>
          <a:prstGeom prst="rect">
            <a:avLst/>
          </a:prstGeom>
        </p:spPr>
        <p:txBody>
          <a:bodyPr/>
          <a:lstStyle>
            <a:lvl1pPr>
              <a:defRPr>
                <a:solidFill>
                  <a:srgbClr val="009FDA"/>
                </a:solidFill>
              </a:defRPr>
            </a:lvl1pPr>
          </a:lstStyle>
          <a:p>
            <a:r>
              <a:rPr lang="en-US"/>
              <a:t>Click to edit Master title style</a:t>
            </a:r>
            <a:endParaRPr lang="en-GB"/>
          </a:p>
        </p:txBody>
      </p:sp>
    </p:spTree>
    <p:extLst>
      <p:ext uri="{BB962C8B-B14F-4D97-AF65-F5344CB8AC3E}">
        <p14:creationId xmlns:p14="http://schemas.microsoft.com/office/powerpoint/2010/main" val="511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F6E7-C8CC-4584-8FE7-48938D83AB4B}"/>
              </a:ext>
            </a:extLst>
          </p:cNvPr>
          <p:cNvSpPr>
            <a:spLocks noGrp="1"/>
          </p:cNvSpPr>
          <p:nvPr>
            <p:ph type="title"/>
          </p:nvPr>
        </p:nvSpPr>
        <p:spPr>
          <a:xfrm>
            <a:off x="1981200" y="5099051"/>
            <a:ext cx="8286750" cy="635000"/>
          </a:xfrm>
          <a:prstGeom prst="rect">
            <a:avLst/>
          </a:prstGeom>
        </p:spPr>
        <p:txBody>
          <a:bodyPr/>
          <a:lstStyle>
            <a:lvl1pPr>
              <a:defRPr>
                <a:solidFill>
                  <a:srgbClr val="009FDA"/>
                </a:solidFill>
              </a:defRPr>
            </a:lvl1pPr>
          </a:lstStyle>
          <a:p>
            <a:r>
              <a:rPr lang="en-US"/>
              <a:t>Click to edit Master title style</a:t>
            </a:r>
            <a:endParaRPr lang="en-GB"/>
          </a:p>
        </p:txBody>
      </p:sp>
      <p:sp>
        <p:nvSpPr>
          <p:cNvPr id="8" name="Picture Placeholder 7">
            <a:extLst>
              <a:ext uri="{FF2B5EF4-FFF2-40B4-BE49-F238E27FC236}">
                <a16:creationId xmlns:a16="http://schemas.microsoft.com/office/drawing/2014/main" id="{538E2B1F-7DFD-4347-8075-754C1FE12431}"/>
              </a:ext>
            </a:extLst>
          </p:cNvPr>
          <p:cNvSpPr>
            <a:spLocks noGrp="1"/>
          </p:cNvSpPr>
          <p:nvPr>
            <p:ph type="pic" sz="quarter" idx="10"/>
          </p:nvPr>
        </p:nvSpPr>
        <p:spPr>
          <a:xfrm>
            <a:off x="1981200" y="866775"/>
            <a:ext cx="8286750" cy="4076700"/>
          </a:xfrm>
          <a:prstGeom prst="rect">
            <a:avLst/>
          </a:prstGeom>
        </p:spPr>
        <p:txBody>
          <a:bodyPr/>
          <a:lstStyle/>
          <a:p>
            <a:r>
              <a:rPr lang="en-US"/>
              <a:t>Click icon to add picture</a:t>
            </a:r>
            <a:endParaRPr lang="en-GB"/>
          </a:p>
        </p:txBody>
      </p:sp>
      <p:sp>
        <p:nvSpPr>
          <p:cNvPr id="11" name="Text Placeholder 3">
            <a:extLst>
              <a:ext uri="{FF2B5EF4-FFF2-40B4-BE49-F238E27FC236}">
                <a16:creationId xmlns:a16="http://schemas.microsoft.com/office/drawing/2014/main" id="{AE439220-9EAB-4D75-8A80-2A7C6D1F729F}"/>
              </a:ext>
            </a:extLst>
          </p:cNvPr>
          <p:cNvSpPr>
            <a:spLocks noGrp="1"/>
          </p:cNvSpPr>
          <p:nvPr>
            <p:ph type="body" sz="half" idx="2"/>
          </p:nvPr>
        </p:nvSpPr>
        <p:spPr>
          <a:xfrm>
            <a:off x="1981200" y="5810250"/>
            <a:ext cx="8286750" cy="876300"/>
          </a:xfrm>
          <a:prstGeom prst="rect">
            <a:avLst/>
          </a:prstGeom>
        </p:spPr>
        <p:txBody>
          <a:bodyPr/>
          <a:lstStyle>
            <a:lvl1pPr marL="0" indent="0">
              <a:buNone/>
              <a:defRPr sz="1600">
                <a:solidFill>
                  <a:srgbClr val="0021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21672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AB5C28-D2B5-8215-6F54-FB5FBEC736B0}"/>
              </a:ext>
            </a:extLst>
          </p:cNvPr>
          <p:cNvSpPr txBox="1"/>
          <p:nvPr/>
        </p:nvSpPr>
        <p:spPr>
          <a:xfrm>
            <a:off x="0" y="6627168"/>
            <a:ext cx="6096654" cy="2308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000">
                <a:solidFill>
                  <a:schemeClr val="bg1">
                    <a:lumMod val="50000"/>
                  </a:schemeClr>
                </a:solidFill>
              </a:rPr>
              <a:t>Initial, Version Number, Date</a:t>
            </a:r>
          </a:p>
        </p:txBody>
      </p:sp>
      <p:sp>
        <p:nvSpPr>
          <p:cNvPr id="3" name="TextBox 2">
            <a:extLst>
              <a:ext uri="{FF2B5EF4-FFF2-40B4-BE49-F238E27FC236}">
                <a16:creationId xmlns:a16="http://schemas.microsoft.com/office/drawing/2014/main" id="{2FFA44D8-D8FA-1DE1-4E50-FE08515D5193}"/>
              </a:ext>
            </a:extLst>
          </p:cNvPr>
          <p:cNvSpPr txBox="1"/>
          <p:nvPr/>
        </p:nvSpPr>
        <p:spPr>
          <a:xfrm>
            <a:off x="11163993" y="6612997"/>
            <a:ext cx="1028007" cy="2450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5730" algn="r">
              <a:lnSpc>
                <a:spcPct val="107000"/>
              </a:lnSpc>
            </a:pPr>
            <a:r>
              <a:rPr lang="en-GB" sz="1000">
                <a:solidFill>
                  <a:schemeClr val="bg1">
                    <a:lumMod val="50000"/>
                  </a:schemeClr>
                </a:solidFill>
                <a:effectLst/>
                <a:latin typeface="Arial" panose="020B0604020202020204" pitchFamily="34" charset="0"/>
                <a:ea typeface="Calibri" panose="020F0502020204030204" pitchFamily="34" charset="0"/>
              </a:rPr>
              <a:t>© MEI 2022</a:t>
            </a:r>
          </a:p>
        </p:txBody>
      </p:sp>
    </p:spTree>
    <p:extLst>
      <p:ext uri="{BB962C8B-B14F-4D97-AF65-F5344CB8AC3E}">
        <p14:creationId xmlns:p14="http://schemas.microsoft.com/office/powerpoint/2010/main" val="268941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5299-B008-451E-B553-B8F2FE9753EB}"/>
              </a:ext>
            </a:extLst>
          </p:cNvPr>
          <p:cNvSpPr>
            <a:spLocks noGrp="1"/>
          </p:cNvSpPr>
          <p:nvPr>
            <p:ph type="title"/>
          </p:nvPr>
        </p:nvSpPr>
        <p:spPr>
          <a:xfrm>
            <a:off x="838200" y="1000125"/>
            <a:ext cx="10515600" cy="690563"/>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DE8DFD-A1E5-4414-AAE5-913D865C5C0C}"/>
              </a:ext>
            </a:extLst>
          </p:cNvPr>
          <p:cNvSpPr>
            <a:spLocks noGrp="1"/>
          </p:cNvSpPr>
          <p:nvPr>
            <p:ph sz="half" idx="1"/>
          </p:nvPr>
        </p:nvSpPr>
        <p:spPr>
          <a:xfrm>
            <a:off x="838200" y="1825625"/>
            <a:ext cx="10515600" cy="4351338"/>
          </a:xfrm>
          <a:prstGeom prst="rect">
            <a:avLst/>
          </a:prstGeom>
        </p:spPr>
        <p:txBody>
          <a:bodyPr/>
          <a:lstStyle>
            <a:lvl1pPr marL="2286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1pPr>
            <a:lvl2pPr marL="6858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2pPr>
            <a:lvl3pPr marL="11430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3pPr>
            <a:lvl4pPr marL="16002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4pPr>
            <a:lvl5pPr marL="20574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7541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959C-B222-4B28-9E6D-7E9C8BFEC873}"/>
              </a:ext>
            </a:extLst>
          </p:cNvPr>
          <p:cNvSpPr>
            <a:spLocks noGrp="1"/>
          </p:cNvSpPr>
          <p:nvPr>
            <p:ph type="title"/>
          </p:nvPr>
        </p:nvSpPr>
        <p:spPr>
          <a:xfrm>
            <a:off x="839787" y="4514055"/>
            <a:ext cx="10714037" cy="1325563"/>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F08FC9-DD17-4EB3-A8B9-84DD6BFAA0F6}"/>
              </a:ext>
            </a:extLst>
          </p:cNvPr>
          <p:cNvSpPr>
            <a:spLocks noGrp="1"/>
          </p:cNvSpPr>
          <p:nvPr>
            <p:ph type="body" idx="1"/>
          </p:nvPr>
        </p:nvSpPr>
        <p:spPr>
          <a:xfrm>
            <a:off x="839787" y="2105025"/>
            <a:ext cx="10714037" cy="2323305"/>
          </a:xfrm>
          <a:prstGeom prst="rect">
            <a:avLst/>
          </a:prstGeom>
        </p:spPr>
        <p:txBody>
          <a:bodyPr anchor="b"/>
          <a:lstStyle>
            <a:lvl1pPr marL="0" indent="0">
              <a:buNone/>
              <a:defRPr sz="2400" b="0">
                <a:solidFill>
                  <a:srgbClr val="00214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116536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E9FD-02A3-4AE0-AB2C-56A6840CA12D}"/>
              </a:ext>
            </a:extLst>
          </p:cNvPr>
          <p:cNvSpPr>
            <a:spLocks noGrp="1"/>
          </p:cNvSpPr>
          <p:nvPr>
            <p:ph type="title"/>
          </p:nvPr>
        </p:nvSpPr>
        <p:spPr>
          <a:xfrm>
            <a:off x="838200" y="908050"/>
            <a:ext cx="10515600" cy="739775"/>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7" name="Content Placeholder 6">
            <a:extLst>
              <a:ext uri="{FF2B5EF4-FFF2-40B4-BE49-F238E27FC236}">
                <a16:creationId xmlns:a16="http://schemas.microsoft.com/office/drawing/2014/main" id="{3FF18DFA-A350-4840-897D-E9B787338666}"/>
              </a:ext>
            </a:extLst>
          </p:cNvPr>
          <p:cNvSpPr>
            <a:spLocks noGrp="1"/>
          </p:cNvSpPr>
          <p:nvPr>
            <p:ph sz="quarter" idx="10"/>
          </p:nvPr>
        </p:nvSpPr>
        <p:spPr>
          <a:xfrm>
            <a:off x="838200" y="1866900"/>
            <a:ext cx="5172075" cy="4438650"/>
          </a:xfrm>
          <a:prstGeom prst="rect">
            <a:avLst/>
          </a:prstGeom>
        </p:spPr>
        <p:txBody>
          <a:bodyPr/>
          <a:lstStyle>
            <a:lvl1pPr marL="228600" indent="-228600">
              <a:buClr>
                <a:srgbClr val="009FDA"/>
              </a:buClr>
              <a:buFont typeface="Wingdings" panose="05000000000000000000" pitchFamily="2" charset="2"/>
              <a:buChar char="§"/>
              <a:defRPr/>
            </a:lvl1pPr>
            <a:lvl2pPr marL="685800" indent="-228600">
              <a:buClr>
                <a:srgbClr val="009FDA"/>
              </a:buClr>
              <a:buFont typeface="Wingdings" panose="05000000000000000000" pitchFamily="2" charset="2"/>
              <a:buChar char="§"/>
              <a:defRPr/>
            </a:lvl2pPr>
            <a:lvl3pPr marL="1143000" indent="-228600">
              <a:buClr>
                <a:srgbClr val="009FDA"/>
              </a:buClr>
              <a:buFont typeface="Wingdings" panose="05000000000000000000" pitchFamily="2" charset="2"/>
              <a:buChar char="§"/>
              <a:defRPr/>
            </a:lvl3pPr>
            <a:lvl4pPr marL="1600200" indent="-228600">
              <a:buClr>
                <a:srgbClr val="009FDA"/>
              </a:buClr>
              <a:buFont typeface="Wingdings" panose="05000000000000000000" pitchFamily="2" charset="2"/>
              <a:buChar char="§"/>
              <a:defRPr/>
            </a:lvl4pPr>
            <a:lvl5pPr marL="2057400" indent="-228600">
              <a:buClr>
                <a:srgbClr val="009FDA"/>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a:extLst>
              <a:ext uri="{FF2B5EF4-FFF2-40B4-BE49-F238E27FC236}">
                <a16:creationId xmlns:a16="http://schemas.microsoft.com/office/drawing/2014/main" id="{A2F81AC7-C179-4BA0-92A2-2205B1C28A90}"/>
              </a:ext>
            </a:extLst>
          </p:cNvPr>
          <p:cNvSpPr>
            <a:spLocks noGrp="1"/>
          </p:cNvSpPr>
          <p:nvPr>
            <p:ph sz="quarter" idx="11"/>
          </p:nvPr>
        </p:nvSpPr>
        <p:spPr>
          <a:xfrm>
            <a:off x="6181725" y="1866900"/>
            <a:ext cx="5172075" cy="4438650"/>
          </a:xfrm>
          <a:prstGeom prst="rect">
            <a:avLst/>
          </a:prstGeom>
        </p:spPr>
        <p:txBody>
          <a:bodyPr/>
          <a:lstStyle>
            <a:lvl1pPr marL="228600" indent="-228600">
              <a:buClr>
                <a:srgbClr val="009FDA"/>
              </a:buClr>
              <a:buFont typeface="Wingdings" panose="05000000000000000000" pitchFamily="2" charset="2"/>
              <a:buChar char="§"/>
              <a:defRPr/>
            </a:lvl1pPr>
            <a:lvl2pPr marL="685800" indent="-228600">
              <a:buClr>
                <a:srgbClr val="009FDA"/>
              </a:buClr>
              <a:buFont typeface="Wingdings" panose="05000000000000000000" pitchFamily="2" charset="2"/>
              <a:buChar char="§"/>
              <a:defRPr/>
            </a:lvl2pPr>
            <a:lvl3pPr marL="1143000" indent="-228600">
              <a:buClr>
                <a:srgbClr val="009FDA"/>
              </a:buClr>
              <a:buFont typeface="Wingdings" panose="05000000000000000000" pitchFamily="2" charset="2"/>
              <a:buChar char="§"/>
              <a:defRPr/>
            </a:lvl3pPr>
            <a:lvl4pPr marL="1600200" indent="-228600">
              <a:buClr>
                <a:srgbClr val="009FDA"/>
              </a:buClr>
              <a:buFont typeface="Wingdings" panose="05000000000000000000" pitchFamily="2" charset="2"/>
              <a:buChar char="§"/>
              <a:defRPr/>
            </a:lvl4pPr>
            <a:lvl5pPr marL="2057400" indent="-228600">
              <a:buClr>
                <a:srgbClr val="009FDA"/>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6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A845CA-EC47-40B0-9247-D15C3E2E674A}"/>
              </a:ext>
            </a:extLst>
          </p:cNvPr>
          <p:cNvSpPr>
            <a:spLocks noGrp="1"/>
          </p:cNvSpPr>
          <p:nvPr>
            <p:ph type="title"/>
          </p:nvPr>
        </p:nvSpPr>
        <p:spPr>
          <a:xfrm>
            <a:off x="409574" y="927100"/>
            <a:ext cx="11344275" cy="625475"/>
          </a:xfrm>
          <a:prstGeom prst="rect">
            <a:avLst/>
          </a:prstGeom>
        </p:spPr>
        <p:txBody>
          <a:bodyPr/>
          <a:lstStyle>
            <a:lvl1pPr>
              <a:defRPr>
                <a:solidFill>
                  <a:srgbClr val="009FDA"/>
                </a:solidFill>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A18A8EA9-9562-42F3-93DA-586324E5929E}"/>
              </a:ext>
            </a:extLst>
          </p:cNvPr>
          <p:cNvSpPr>
            <a:spLocks noGrp="1"/>
          </p:cNvSpPr>
          <p:nvPr>
            <p:ph type="body" sz="quarter" idx="10"/>
          </p:nvPr>
        </p:nvSpPr>
        <p:spPr>
          <a:xfrm>
            <a:off x="409575" y="1704975"/>
            <a:ext cx="5591175" cy="625475"/>
          </a:xfrm>
          <a:prstGeom prst="rect">
            <a:avLst/>
          </a:prstGeom>
        </p:spPr>
        <p:txBody>
          <a:bodyPr/>
          <a:lstStyle>
            <a:lvl1pPr marL="0" indent="0">
              <a:buNone/>
              <a:defRPr>
                <a:solidFill>
                  <a:srgbClr val="002147"/>
                </a:solidFill>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2360F79E-0FBC-4C90-A612-49FC333B2176}"/>
              </a:ext>
            </a:extLst>
          </p:cNvPr>
          <p:cNvSpPr>
            <a:spLocks noGrp="1"/>
          </p:cNvSpPr>
          <p:nvPr>
            <p:ph sz="quarter" idx="11"/>
          </p:nvPr>
        </p:nvSpPr>
        <p:spPr>
          <a:xfrm>
            <a:off x="409575" y="2419350"/>
            <a:ext cx="5572125" cy="3914775"/>
          </a:xfrm>
          <a:prstGeom prst="rect">
            <a:avLst/>
          </a:prstGeom>
        </p:spPr>
        <p:txBody>
          <a:bodyPr/>
          <a:lstStyle>
            <a:lvl1pPr marL="228600" indent="-228600">
              <a:buClr>
                <a:srgbClr val="009FDA"/>
              </a:buClr>
              <a:buFont typeface="Wingdings" panose="05000000000000000000" pitchFamily="2" charset="2"/>
              <a:buChar char="§"/>
              <a:defRPr>
                <a:solidFill>
                  <a:srgbClr val="002147"/>
                </a:solidFill>
              </a:defRPr>
            </a:lvl1pPr>
            <a:lvl2pPr marL="685800" indent="-228600">
              <a:buClr>
                <a:srgbClr val="009FDA"/>
              </a:buClr>
              <a:buFont typeface="Wingdings" panose="05000000000000000000" pitchFamily="2" charset="2"/>
              <a:buChar char="§"/>
              <a:defRPr>
                <a:solidFill>
                  <a:srgbClr val="002147"/>
                </a:solidFill>
              </a:defRPr>
            </a:lvl2pPr>
            <a:lvl3pPr marL="1143000" indent="-228600">
              <a:buClr>
                <a:srgbClr val="009FDA"/>
              </a:buClr>
              <a:buFont typeface="Wingdings" panose="05000000000000000000" pitchFamily="2" charset="2"/>
              <a:buChar char="§"/>
              <a:defRPr>
                <a:solidFill>
                  <a:srgbClr val="002147"/>
                </a:solidFill>
              </a:defRPr>
            </a:lvl3pPr>
            <a:lvl4pPr marL="1600200" indent="-228600">
              <a:buClr>
                <a:srgbClr val="009FDA"/>
              </a:buClr>
              <a:buFont typeface="Wingdings" panose="05000000000000000000" pitchFamily="2" charset="2"/>
              <a:buChar char="§"/>
              <a:defRPr>
                <a:solidFill>
                  <a:srgbClr val="002147"/>
                </a:solidFill>
              </a:defRPr>
            </a:lvl4pPr>
            <a:lvl5pPr marL="2057400" indent="-2286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2">
            <a:extLst>
              <a:ext uri="{FF2B5EF4-FFF2-40B4-BE49-F238E27FC236}">
                <a16:creationId xmlns:a16="http://schemas.microsoft.com/office/drawing/2014/main" id="{1CB0F377-C0B9-471B-815A-E11F38DFB7D5}"/>
              </a:ext>
            </a:extLst>
          </p:cNvPr>
          <p:cNvSpPr>
            <a:spLocks noGrp="1"/>
          </p:cNvSpPr>
          <p:nvPr>
            <p:ph type="body" sz="quarter" idx="12"/>
          </p:nvPr>
        </p:nvSpPr>
        <p:spPr>
          <a:xfrm>
            <a:off x="6162674" y="1704975"/>
            <a:ext cx="5591175" cy="625475"/>
          </a:xfrm>
          <a:prstGeom prst="rect">
            <a:avLst/>
          </a:prstGeom>
        </p:spPr>
        <p:txBody>
          <a:bodyPr/>
          <a:lstStyle>
            <a:lvl1pPr marL="0" indent="0">
              <a:buNone/>
              <a:defRPr>
                <a:solidFill>
                  <a:srgbClr val="002147"/>
                </a:solidFill>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DB951EFD-6907-4B3B-8DE6-7DCD3B6E9E0A}"/>
              </a:ext>
            </a:extLst>
          </p:cNvPr>
          <p:cNvSpPr>
            <a:spLocks noGrp="1"/>
          </p:cNvSpPr>
          <p:nvPr>
            <p:ph sz="quarter" idx="13"/>
          </p:nvPr>
        </p:nvSpPr>
        <p:spPr>
          <a:xfrm>
            <a:off x="6162674" y="2419350"/>
            <a:ext cx="5572125" cy="3914775"/>
          </a:xfrm>
          <a:prstGeom prst="rect">
            <a:avLst/>
          </a:prstGeom>
        </p:spPr>
        <p:txBody>
          <a:bodyPr/>
          <a:lstStyle>
            <a:lvl1pPr marL="228600" indent="-228600">
              <a:buClr>
                <a:srgbClr val="009FDA"/>
              </a:buClr>
              <a:buFont typeface="Wingdings" panose="05000000000000000000" pitchFamily="2" charset="2"/>
              <a:buChar char="§"/>
              <a:defRPr>
                <a:solidFill>
                  <a:srgbClr val="002147"/>
                </a:solidFill>
              </a:defRPr>
            </a:lvl1pPr>
            <a:lvl2pPr marL="685800" indent="-228600">
              <a:buClr>
                <a:srgbClr val="009FDA"/>
              </a:buClr>
              <a:buFont typeface="Wingdings" panose="05000000000000000000" pitchFamily="2" charset="2"/>
              <a:buChar char="§"/>
              <a:defRPr>
                <a:solidFill>
                  <a:srgbClr val="002147"/>
                </a:solidFill>
              </a:defRPr>
            </a:lvl2pPr>
            <a:lvl3pPr marL="1143000" indent="-228600">
              <a:buClr>
                <a:srgbClr val="009FDA"/>
              </a:buClr>
              <a:buFont typeface="Wingdings" panose="05000000000000000000" pitchFamily="2" charset="2"/>
              <a:buChar char="§"/>
              <a:defRPr>
                <a:solidFill>
                  <a:srgbClr val="002147"/>
                </a:solidFill>
              </a:defRPr>
            </a:lvl3pPr>
            <a:lvl4pPr marL="1600200" indent="-228600">
              <a:buClr>
                <a:srgbClr val="009FDA"/>
              </a:buClr>
              <a:buFont typeface="Wingdings" panose="05000000000000000000" pitchFamily="2" charset="2"/>
              <a:buChar char="§"/>
              <a:defRPr>
                <a:solidFill>
                  <a:srgbClr val="002147"/>
                </a:solidFill>
              </a:defRPr>
            </a:lvl4pPr>
            <a:lvl5pPr marL="2057400" indent="-2286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8069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5A58DE-2960-4DB0-AFBF-C1CF7282266E}"/>
              </a:ext>
            </a:extLst>
          </p:cNvPr>
          <p:cNvSpPr>
            <a:spLocks noGrp="1"/>
          </p:cNvSpPr>
          <p:nvPr>
            <p:ph type="title"/>
          </p:nvPr>
        </p:nvSpPr>
        <p:spPr>
          <a:xfrm>
            <a:off x="361949" y="917575"/>
            <a:ext cx="11287125" cy="606425"/>
          </a:xfrm>
          <a:prstGeom prst="rect">
            <a:avLst/>
          </a:prstGeom>
        </p:spPr>
        <p:txBody>
          <a:bodyPr/>
          <a:lstStyle>
            <a:lvl1pPr>
              <a:defRPr>
                <a:solidFill>
                  <a:srgbClr val="009FDA"/>
                </a:solidFill>
              </a:defRPr>
            </a:lvl1pPr>
          </a:lstStyle>
          <a:p>
            <a:r>
              <a:rPr lang="en-US"/>
              <a:t>Click to edit Master title style</a:t>
            </a:r>
            <a:endParaRPr lang="en-GB"/>
          </a:p>
        </p:txBody>
      </p:sp>
    </p:spTree>
    <p:extLst>
      <p:ext uri="{BB962C8B-B14F-4D97-AF65-F5344CB8AC3E}">
        <p14:creationId xmlns:p14="http://schemas.microsoft.com/office/powerpoint/2010/main" val="3242977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E9E18-B16A-4E52-B265-385E5631AECE}"/>
              </a:ext>
            </a:extLst>
          </p:cNvPr>
          <p:cNvSpPr>
            <a:spLocks noGrp="1"/>
          </p:cNvSpPr>
          <p:nvPr>
            <p:ph type="title"/>
          </p:nvPr>
        </p:nvSpPr>
        <p:spPr>
          <a:xfrm>
            <a:off x="839788" y="987424"/>
            <a:ext cx="3932237" cy="1069975"/>
          </a:xfrm>
          <a:prstGeom prst="rect">
            <a:avLst/>
          </a:prstGeom>
        </p:spPr>
        <p:txBody>
          <a:bodyPr anchor="b"/>
          <a:lstStyle>
            <a:lvl1pPr>
              <a:defRPr sz="3200">
                <a:solidFill>
                  <a:srgbClr val="009FDA"/>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A32DF8-33FB-458C-BD52-34F2881C35D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916F2E0F-0040-4CA7-9990-6BD5114386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0021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3729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BE08EEC-F69F-40EA-BEB2-8D5514C001A4}"/>
              </a:ext>
            </a:extLst>
          </p:cNvPr>
          <p:cNvCxnSpPr/>
          <p:nvPr/>
        </p:nvCxnSpPr>
        <p:spPr>
          <a:xfrm>
            <a:off x="207389" y="821094"/>
            <a:ext cx="11632677" cy="0"/>
          </a:xfrm>
          <a:prstGeom prst="line">
            <a:avLst/>
          </a:prstGeom>
          <a:ln w="19050">
            <a:solidFill>
              <a:srgbClr val="009FDA"/>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chart&#10;&#10;Description automatically generated">
            <a:extLst>
              <a:ext uri="{FF2B5EF4-FFF2-40B4-BE49-F238E27FC236}">
                <a16:creationId xmlns:a16="http://schemas.microsoft.com/office/drawing/2014/main" id="{3205DD17-395F-D24D-87C0-547184D0EC5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7389" y="0"/>
            <a:ext cx="2974131" cy="792740"/>
          </a:xfrm>
          <a:prstGeom prst="rect">
            <a:avLst/>
          </a:prstGeom>
        </p:spPr>
      </p:pic>
      <p:pic>
        <p:nvPicPr>
          <p:cNvPr id="4" name="Picture 3" descr="A red and blue logo&#10;&#10;Description automatically generated">
            <a:extLst>
              <a:ext uri="{FF2B5EF4-FFF2-40B4-BE49-F238E27FC236}">
                <a16:creationId xmlns:a16="http://schemas.microsoft.com/office/drawing/2014/main" id="{BA833D04-9CC8-60FC-B894-2761C5472699}"/>
              </a:ext>
            </a:extLst>
          </p:cNvPr>
          <p:cNvPicPr>
            <a:picLocks noChangeAspect="1"/>
          </p:cNvPicPr>
          <p:nvPr/>
        </p:nvPicPr>
        <p:blipFill rotWithShape="1">
          <a:blip r:embed="rId24">
            <a:extLst>
              <a:ext uri="{28A0092B-C50C-407E-A947-70E740481C1C}">
                <a14:useLocalDpi xmlns:a14="http://schemas.microsoft.com/office/drawing/2010/main" val="0"/>
              </a:ext>
            </a:extLst>
          </a:blip>
          <a:srcRect t="12036" b="15455"/>
          <a:stretch/>
        </p:blipFill>
        <p:spPr>
          <a:xfrm>
            <a:off x="10041746" y="0"/>
            <a:ext cx="1942865" cy="792740"/>
          </a:xfrm>
          <a:prstGeom prst="rect">
            <a:avLst/>
          </a:prstGeom>
        </p:spPr>
      </p:pic>
      <p:pic>
        <p:nvPicPr>
          <p:cNvPr id="2" name="Picture 1" descr="A picture containing chart&#10;&#10;Description automatically generated">
            <a:extLst>
              <a:ext uri="{FF2B5EF4-FFF2-40B4-BE49-F238E27FC236}">
                <a16:creationId xmlns:a16="http://schemas.microsoft.com/office/drawing/2014/main" id="{EB6187BE-4501-38FC-C8E9-5DFA019FF638}"/>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207389" y="0"/>
            <a:ext cx="3080505" cy="821094"/>
          </a:xfrm>
          <a:prstGeom prst="rect">
            <a:avLst/>
          </a:prstGeom>
        </p:spPr>
      </p:pic>
      <p:cxnSp>
        <p:nvCxnSpPr>
          <p:cNvPr id="5" name="Straight Connector 4">
            <a:extLst>
              <a:ext uri="{FF2B5EF4-FFF2-40B4-BE49-F238E27FC236}">
                <a16:creationId xmlns:a16="http://schemas.microsoft.com/office/drawing/2014/main" id="{8F546106-8B14-4E8F-E276-790AC373314D}"/>
              </a:ext>
            </a:extLst>
          </p:cNvPr>
          <p:cNvCxnSpPr/>
          <p:nvPr userDrawn="1"/>
        </p:nvCxnSpPr>
        <p:spPr>
          <a:xfrm>
            <a:off x="207389" y="821094"/>
            <a:ext cx="11632677" cy="0"/>
          </a:xfrm>
          <a:prstGeom prst="line">
            <a:avLst/>
          </a:prstGeom>
          <a:ln w="19050">
            <a:solidFill>
              <a:srgbClr val="009FD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46516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49" r:id="rId15"/>
    <p:sldLayoutId id="2147483651" r:id="rId16"/>
    <p:sldLayoutId id="2147483653" r:id="rId17"/>
    <p:sldLayoutId id="2147483654" r:id="rId18"/>
    <p:sldLayoutId id="2147483655" r:id="rId19"/>
    <p:sldLayoutId id="2147483656" r:id="rId20"/>
    <p:sldLayoutId id="2147483658"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ourworldindata.org/ozone-layer-context" TargetMode="External"/><Relationship Id="rId2" Type="http://schemas.openxmlformats.org/officeDocument/2006/relationships/hyperlink" Target="https://discoveringantarctica.org.uk/oceans-atmosphere-landscape/atmosphere-weather-and-climate/the-ozone-hole/"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copernicus.eu/en"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031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5701A-C641-3F2D-F5A2-20D1954A44F8}"/>
              </a:ext>
            </a:extLst>
          </p:cNvPr>
          <p:cNvSpPr>
            <a:spLocks noGrp="1"/>
          </p:cNvSpPr>
          <p:nvPr>
            <p:ph type="title"/>
          </p:nvPr>
        </p:nvSpPr>
        <p:spPr/>
        <p:txBody>
          <a:bodyPr/>
          <a:lstStyle/>
          <a:p>
            <a:r>
              <a:rPr lang="en-GB"/>
              <a:t>The data sets</a:t>
            </a:r>
          </a:p>
        </p:txBody>
      </p:sp>
      <p:sp>
        <p:nvSpPr>
          <p:cNvPr id="6" name="Content Placeholder 5">
            <a:extLst>
              <a:ext uri="{FF2B5EF4-FFF2-40B4-BE49-F238E27FC236}">
                <a16:creationId xmlns:a16="http://schemas.microsoft.com/office/drawing/2014/main" id="{CCF6D8FD-8593-E315-01D8-D542F378EA57}"/>
              </a:ext>
            </a:extLst>
          </p:cNvPr>
          <p:cNvSpPr>
            <a:spLocks noGrp="1"/>
          </p:cNvSpPr>
          <p:nvPr>
            <p:ph sz="half" idx="1"/>
          </p:nvPr>
        </p:nvSpPr>
        <p:spPr/>
        <p:txBody>
          <a:bodyPr/>
          <a:lstStyle/>
          <a:p>
            <a:pPr marL="0" indent="0">
              <a:buNone/>
            </a:pPr>
            <a:r>
              <a:rPr lang="en-GB"/>
              <a:t>These activities feature daily and monthly measurements of ozone, atmospheric and weather conditions</a:t>
            </a:r>
          </a:p>
        </p:txBody>
      </p:sp>
      <p:pic>
        <p:nvPicPr>
          <p:cNvPr id="8" name="Picture 7">
            <a:extLst>
              <a:ext uri="{FF2B5EF4-FFF2-40B4-BE49-F238E27FC236}">
                <a16:creationId xmlns:a16="http://schemas.microsoft.com/office/drawing/2014/main" id="{117EE23F-DA5E-56A5-54CE-0728FF119A04}"/>
              </a:ext>
            </a:extLst>
          </p:cNvPr>
          <p:cNvPicPr>
            <a:picLocks noChangeAspect="1"/>
          </p:cNvPicPr>
          <p:nvPr/>
        </p:nvPicPr>
        <p:blipFill>
          <a:blip r:embed="rId2"/>
          <a:stretch>
            <a:fillRect/>
          </a:stretch>
        </p:blipFill>
        <p:spPr>
          <a:xfrm>
            <a:off x="279677" y="3013426"/>
            <a:ext cx="11632646" cy="2844449"/>
          </a:xfrm>
          <a:prstGeom prst="rect">
            <a:avLst/>
          </a:prstGeom>
          <a:ln>
            <a:solidFill>
              <a:srgbClr val="002147"/>
            </a:solidFill>
          </a:ln>
        </p:spPr>
      </p:pic>
    </p:spTree>
    <p:extLst>
      <p:ext uri="{BB962C8B-B14F-4D97-AF65-F5344CB8AC3E}">
        <p14:creationId xmlns:p14="http://schemas.microsoft.com/office/powerpoint/2010/main" val="1446635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DCC30-1282-987C-1E51-C740CF6BFB6F}"/>
              </a:ext>
            </a:extLst>
          </p:cNvPr>
          <p:cNvSpPr>
            <a:spLocks noGrp="1"/>
          </p:cNvSpPr>
          <p:nvPr>
            <p:ph type="title"/>
          </p:nvPr>
        </p:nvSpPr>
        <p:spPr/>
        <p:txBody>
          <a:bodyPr/>
          <a:lstStyle/>
          <a:p>
            <a:r>
              <a:rPr lang="en-GB"/>
              <a:t>The daily data: variables</a:t>
            </a:r>
          </a:p>
        </p:txBody>
      </p:sp>
      <p:sp>
        <p:nvSpPr>
          <p:cNvPr id="4" name="Content Placeholder 3">
            <a:extLst>
              <a:ext uri="{FF2B5EF4-FFF2-40B4-BE49-F238E27FC236}">
                <a16:creationId xmlns:a16="http://schemas.microsoft.com/office/drawing/2014/main" id="{F5F7ABB7-BFDF-68ED-B271-32192DD939F4}"/>
              </a:ext>
            </a:extLst>
          </p:cNvPr>
          <p:cNvSpPr>
            <a:spLocks noGrp="1"/>
          </p:cNvSpPr>
          <p:nvPr>
            <p:ph sz="quarter" idx="10"/>
          </p:nvPr>
        </p:nvSpPr>
        <p:spPr/>
        <p:txBody>
          <a:bodyPr/>
          <a:lstStyle/>
          <a:p>
            <a:r>
              <a:rPr lang="en-GB"/>
              <a:t>date</a:t>
            </a:r>
          </a:p>
          <a:p>
            <a:r>
              <a:rPr lang="en-GB"/>
              <a:t>year</a:t>
            </a:r>
          </a:p>
          <a:p>
            <a:r>
              <a:rPr lang="en-GB"/>
              <a:t>month</a:t>
            </a:r>
          </a:p>
          <a:p>
            <a:r>
              <a:rPr lang="en-GB"/>
              <a:t>day </a:t>
            </a:r>
          </a:p>
          <a:p>
            <a:r>
              <a:rPr lang="en-GB" err="1"/>
              <a:t>day_of_year</a:t>
            </a:r>
            <a:endParaRPr lang="en-GB"/>
          </a:p>
          <a:p>
            <a:r>
              <a:rPr lang="en-GB"/>
              <a:t>season </a:t>
            </a:r>
          </a:p>
          <a:p>
            <a:r>
              <a:rPr lang="en-GB"/>
              <a:t>decade </a:t>
            </a:r>
          </a:p>
        </p:txBody>
      </p:sp>
      <p:sp>
        <p:nvSpPr>
          <p:cNvPr id="5" name="Content Placeholder 4">
            <a:extLst>
              <a:ext uri="{FF2B5EF4-FFF2-40B4-BE49-F238E27FC236}">
                <a16:creationId xmlns:a16="http://schemas.microsoft.com/office/drawing/2014/main" id="{4F3D2F44-9C59-E834-8E4B-89ADD9ABC691}"/>
              </a:ext>
            </a:extLst>
          </p:cNvPr>
          <p:cNvSpPr>
            <a:spLocks noGrp="1"/>
          </p:cNvSpPr>
          <p:nvPr>
            <p:ph sz="quarter" idx="11"/>
          </p:nvPr>
        </p:nvSpPr>
        <p:spPr>
          <a:xfrm>
            <a:off x="4436076" y="1866900"/>
            <a:ext cx="7438767" cy="4438650"/>
          </a:xfrm>
        </p:spPr>
        <p:txBody>
          <a:bodyPr/>
          <a:lstStyle/>
          <a:p>
            <a:r>
              <a:rPr lang="en-GB" err="1"/>
              <a:t>ozone_hole_area</a:t>
            </a:r>
            <a:r>
              <a:rPr lang="en-GB"/>
              <a:t> (million km²)</a:t>
            </a:r>
          </a:p>
          <a:p>
            <a:r>
              <a:rPr lang="en-GB" err="1"/>
              <a:t>ozone_column_minimum</a:t>
            </a:r>
            <a:r>
              <a:rPr lang="en-GB"/>
              <a:t>, (Dobson units)</a:t>
            </a:r>
          </a:p>
          <a:p>
            <a:r>
              <a:rPr lang="en-GB" err="1"/>
              <a:t>ozone_mass_deficit</a:t>
            </a:r>
            <a:r>
              <a:rPr lang="en-GB"/>
              <a:t>, (kg)</a:t>
            </a:r>
          </a:p>
          <a:p>
            <a:r>
              <a:rPr lang="en-GB" err="1"/>
              <a:t>air_temperature</a:t>
            </a:r>
            <a:r>
              <a:rPr lang="en-GB"/>
              <a:t>, (°C), taken at the surface</a:t>
            </a:r>
          </a:p>
          <a:p>
            <a:r>
              <a:rPr lang="en-GB" err="1"/>
              <a:t>surface_pressure</a:t>
            </a:r>
            <a:r>
              <a:rPr lang="en-GB"/>
              <a:t> (</a:t>
            </a:r>
            <a:r>
              <a:rPr lang="en-GB" err="1"/>
              <a:t>hPa</a:t>
            </a:r>
            <a:r>
              <a:rPr lang="en-GB"/>
              <a:t>)</a:t>
            </a:r>
          </a:p>
          <a:p>
            <a:r>
              <a:rPr lang="en-GB" err="1"/>
              <a:t>wind_speed</a:t>
            </a:r>
            <a:r>
              <a:rPr lang="en-GB"/>
              <a:t> (ms</a:t>
            </a:r>
            <a:r>
              <a:rPr lang="en-GB" baseline="30000"/>
              <a:t>-1</a:t>
            </a:r>
            <a:r>
              <a:rPr lang="en-GB"/>
              <a:t>), taken at the surface       </a:t>
            </a:r>
          </a:p>
          <a:p>
            <a:r>
              <a:rPr lang="en-GB" err="1"/>
              <a:t>stratosphere_temperature</a:t>
            </a:r>
            <a:r>
              <a:rPr lang="en-GB"/>
              <a:t> (°C), taken at an altitude of approximately 25km</a:t>
            </a:r>
          </a:p>
        </p:txBody>
      </p:sp>
    </p:spTree>
    <p:extLst>
      <p:ext uri="{BB962C8B-B14F-4D97-AF65-F5344CB8AC3E}">
        <p14:creationId xmlns:p14="http://schemas.microsoft.com/office/powerpoint/2010/main" val="3642289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5BE8-CE26-7324-E350-4816C370F112}"/>
              </a:ext>
            </a:extLst>
          </p:cNvPr>
          <p:cNvSpPr>
            <a:spLocks noGrp="1"/>
          </p:cNvSpPr>
          <p:nvPr>
            <p:ph type="title"/>
          </p:nvPr>
        </p:nvSpPr>
        <p:spPr/>
        <p:txBody>
          <a:bodyPr/>
          <a:lstStyle/>
          <a:p>
            <a:r>
              <a:rPr lang="en-GB" dirty="0"/>
              <a:t>More information</a:t>
            </a:r>
          </a:p>
        </p:txBody>
      </p:sp>
      <p:sp>
        <p:nvSpPr>
          <p:cNvPr id="3" name="Content Placeholder 2">
            <a:extLst>
              <a:ext uri="{FF2B5EF4-FFF2-40B4-BE49-F238E27FC236}">
                <a16:creationId xmlns:a16="http://schemas.microsoft.com/office/drawing/2014/main" id="{9C38BC26-D676-7360-399A-FA4A653CB3E7}"/>
              </a:ext>
            </a:extLst>
          </p:cNvPr>
          <p:cNvSpPr>
            <a:spLocks noGrp="1"/>
          </p:cNvSpPr>
          <p:nvPr>
            <p:ph sz="half" idx="1"/>
          </p:nvPr>
        </p:nvSpPr>
        <p:spPr/>
        <p:txBody>
          <a:bodyPr/>
          <a:lstStyle/>
          <a:p>
            <a:pPr marL="0" indent="0">
              <a:buNone/>
            </a:pPr>
            <a:r>
              <a:rPr lang="en-GB" dirty="0"/>
              <a:t>For more information about the ozone layer and ozone hole see:</a:t>
            </a:r>
          </a:p>
          <a:p>
            <a:pPr marL="0" indent="0">
              <a:buNone/>
            </a:pPr>
            <a:endParaRPr lang="en-GB" dirty="0">
              <a:hlinkClick r:id="rId2"/>
            </a:endParaRPr>
          </a:p>
          <a:p>
            <a:pPr marL="358775" indent="-358775"/>
            <a:r>
              <a:rPr lang="en-US" dirty="0">
                <a:hlinkClick r:id="rId2"/>
              </a:rPr>
              <a:t>Discovering Antarctica: The ozone hole</a:t>
            </a:r>
            <a:endParaRPr lang="en-GB" dirty="0"/>
          </a:p>
          <a:p>
            <a:pPr marL="358775" indent="-358775"/>
            <a:endParaRPr lang="en-GB" dirty="0">
              <a:hlinkClick r:id="rId3"/>
            </a:endParaRPr>
          </a:p>
          <a:p>
            <a:pPr marL="358775" indent="-358775"/>
            <a:r>
              <a:rPr lang="en-GB" dirty="0">
                <a:hlinkClick r:id="rId3"/>
              </a:rPr>
              <a:t>Our world in data: What is the ozone layer, and why is it important? </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557322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CBF5D6-7CE4-78BE-5704-1AE6EB7B7D0D}"/>
              </a:ext>
            </a:extLst>
          </p:cNvPr>
          <p:cNvSpPr>
            <a:spLocks noGrp="1"/>
          </p:cNvSpPr>
          <p:nvPr>
            <p:ph type="title"/>
          </p:nvPr>
        </p:nvSpPr>
        <p:spPr/>
        <p:txBody>
          <a:bodyPr/>
          <a:lstStyle/>
          <a:p>
            <a:r>
              <a:rPr lang="en-GB"/>
              <a:t>The change in hole area over the year</a:t>
            </a:r>
          </a:p>
        </p:txBody>
      </p:sp>
      <p:pic>
        <p:nvPicPr>
          <p:cNvPr id="1026" name="Picture 2">
            <a:extLst>
              <a:ext uri="{FF2B5EF4-FFF2-40B4-BE49-F238E27FC236}">
                <a16:creationId xmlns:a16="http://schemas.microsoft.com/office/drawing/2014/main" id="{54EBDC72-16B8-7B14-ED6D-5F914E90C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746293"/>
            <a:ext cx="10267950" cy="466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061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84E3-BCAC-D8E8-BC62-13754E3B14B9}"/>
              </a:ext>
            </a:extLst>
          </p:cNvPr>
          <p:cNvSpPr>
            <a:spLocks noGrp="1"/>
          </p:cNvSpPr>
          <p:nvPr>
            <p:ph type="title"/>
          </p:nvPr>
        </p:nvSpPr>
        <p:spPr>
          <a:xfrm>
            <a:off x="827431" y="2766218"/>
            <a:ext cx="10714037" cy="1325563"/>
          </a:xfrm>
        </p:spPr>
        <p:txBody>
          <a:bodyPr/>
          <a:lstStyle/>
          <a:p>
            <a:r>
              <a:rPr lang="en-US" dirty="0"/>
              <a:t>Hole in the ozone layer</a:t>
            </a:r>
            <a:endParaRPr lang="en-GB" dirty="0"/>
          </a:p>
        </p:txBody>
      </p:sp>
    </p:spTree>
    <p:extLst>
      <p:ext uri="{BB962C8B-B14F-4D97-AF65-F5344CB8AC3E}">
        <p14:creationId xmlns:p14="http://schemas.microsoft.com/office/powerpoint/2010/main" val="4203748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26A6-D410-4420-6789-CBB3D14DDEDC}"/>
              </a:ext>
            </a:extLst>
          </p:cNvPr>
          <p:cNvSpPr>
            <a:spLocks noGrp="1"/>
          </p:cNvSpPr>
          <p:nvPr>
            <p:ph type="title"/>
          </p:nvPr>
        </p:nvSpPr>
        <p:spPr/>
        <p:txBody>
          <a:bodyPr/>
          <a:lstStyle/>
          <a:p>
            <a:r>
              <a:rPr lang="en-GB" sz="4000" dirty="0"/>
              <a:t>Size of the ozone hole grouped by season</a:t>
            </a:r>
          </a:p>
        </p:txBody>
      </p:sp>
      <p:graphicFrame>
        <p:nvGraphicFramePr>
          <p:cNvPr id="4" name="Content Placeholder 3">
            <a:extLst>
              <a:ext uri="{FF2B5EF4-FFF2-40B4-BE49-F238E27FC236}">
                <a16:creationId xmlns:a16="http://schemas.microsoft.com/office/drawing/2014/main" id="{96FAF268-181B-0C38-49B7-AF8D1A6E416C}"/>
              </a:ext>
            </a:extLst>
          </p:cNvPr>
          <p:cNvGraphicFramePr>
            <a:graphicFrameLocks noGrp="1"/>
          </p:cNvGraphicFramePr>
          <p:nvPr>
            <p:ph sz="half" idx="1"/>
            <p:extLst>
              <p:ext uri="{D42A27DB-BD31-4B8C-83A1-F6EECF244321}">
                <p14:modId xmlns:p14="http://schemas.microsoft.com/office/powerpoint/2010/main" val="1170903076"/>
              </p:ext>
            </p:extLst>
          </p:nvPr>
        </p:nvGraphicFramePr>
        <p:xfrm>
          <a:off x="422910" y="2766854"/>
          <a:ext cx="10930889" cy="2286000"/>
        </p:xfrm>
        <a:graphic>
          <a:graphicData uri="http://schemas.openxmlformats.org/drawingml/2006/table">
            <a:tbl>
              <a:tblPr firstRow="1" firstCol="1" bandRow="1">
                <a:tableStyleId>{7E9639D4-E3E2-4D34-9284-5A2195B3D0D7}</a:tableStyleId>
              </a:tblPr>
              <a:tblGrid>
                <a:gridCol w="1383030">
                  <a:extLst>
                    <a:ext uri="{9D8B030D-6E8A-4147-A177-3AD203B41FA5}">
                      <a16:colId xmlns:a16="http://schemas.microsoft.com/office/drawing/2014/main" val="786418946"/>
                    </a:ext>
                  </a:extLst>
                </a:gridCol>
                <a:gridCol w="1268730">
                  <a:extLst>
                    <a:ext uri="{9D8B030D-6E8A-4147-A177-3AD203B41FA5}">
                      <a16:colId xmlns:a16="http://schemas.microsoft.com/office/drawing/2014/main" val="1663949483"/>
                    </a:ext>
                  </a:extLst>
                </a:gridCol>
                <a:gridCol w="1120140">
                  <a:extLst>
                    <a:ext uri="{9D8B030D-6E8A-4147-A177-3AD203B41FA5}">
                      <a16:colId xmlns:a16="http://schemas.microsoft.com/office/drawing/2014/main" val="44578002"/>
                    </a:ext>
                  </a:extLst>
                </a:gridCol>
                <a:gridCol w="1086273">
                  <a:extLst>
                    <a:ext uri="{9D8B030D-6E8A-4147-A177-3AD203B41FA5}">
                      <a16:colId xmlns:a16="http://schemas.microsoft.com/office/drawing/2014/main" val="2663714306"/>
                    </a:ext>
                  </a:extLst>
                </a:gridCol>
                <a:gridCol w="1214543">
                  <a:extLst>
                    <a:ext uri="{9D8B030D-6E8A-4147-A177-3AD203B41FA5}">
                      <a16:colId xmlns:a16="http://schemas.microsoft.com/office/drawing/2014/main" val="2497923399"/>
                    </a:ext>
                  </a:extLst>
                </a:gridCol>
                <a:gridCol w="1214543">
                  <a:extLst>
                    <a:ext uri="{9D8B030D-6E8A-4147-A177-3AD203B41FA5}">
                      <a16:colId xmlns:a16="http://schemas.microsoft.com/office/drawing/2014/main" val="1423574524"/>
                    </a:ext>
                  </a:extLst>
                </a:gridCol>
                <a:gridCol w="1310915">
                  <a:extLst>
                    <a:ext uri="{9D8B030D-6E8A-4147-A177-3AD203B41FA5}">
                      <a16:colId xmlns:a16="http://schemas.microsoft.com/office/drawing/2014/main" val="2839714598"/>
                    </a:ext>
                  </a:extLst>
                </a:gridCol>
                <a:gridCol w="1118172">
                  <a:extLst>
                    <a:ext uri="{9D8B030D-6E8A-4147-A177-3AD203B41FA5}">
                      <a16:colId xmlns:a16="http://schemas.microsoft.com/office/drawing/2014/main" val="723769832"/>
                    </a:ext>
                  </a:extLst>
                </a:gridCol>
                <a:gridCol w="1214543">
                  <a:extLst>
                    <a:ext uri="{9D8B030D-6E8A-4147-A177-3AD203B41FA5}">
                      <a16:colId xmlns:a16="http://schemas.microsoft.com/office/drawing/2014/main" val="2509461644"/>
                    </a:ext>
                  </a:extLst>
                </a:gridCol>
              </a:tblGrid>
              <a:tr h="0">
                <a:tc>
                  <a:txBody>
                    <a:bodyPr/>
                    <a:lstStyle/>
                    <a:p>
                      <a:pPr algn="l"/>
                      <a:r>
                        <a:rPr lang="en-GB" sz="2400" b="1" dirty="0">
                          <a:effectLst/>
                        </a:rPr>
                        <a:t>season</a:t>
                      </a:r>
                    </a:p>
                  </a:txBody>
                  <a:tcPr anchor="ctr"/>
                </a:tc>
                <a:tc>
                  <a:txBody>
                    <a:bodyPr/>
                    <a:lstStyle/>
                    <a:p>
                      <a:pPr algn="r"/>
                      <a:r>
                        <a:rPr lang="en-GB" sz="2400" b="1" dirty="0">
                          <a:effectLst/>
                        </a:rPr>
                        <a:t>count</a:t>
                      </a:r>
                    </a:p>
                  </a:txBody>
                  <a:tcPr anchor="ctr"/>
                </a:tc>
                <a:tc>
                  <a:txBody>
                    <a:bodyPr/>
                    <a:lstStyle/>
                    <a:p>
                      <a:pPr algn="r"/>
                      <a:r>
                        <a:rPr lang="en-GB" sz="2400" b="1" dirty="0">
                          <a:effectLst/>
                        </a:rPr>
                        <a:t>mean</a:t>
                      </a:r>
                    </a:p>
                  </a:txBody>
                  <a:tcPr anchor="ctr"/>
                </a:tc>
                <a:tc>
                  <a:txBody>
                    <a:bodyPr/>
                    <a:lstStyle/>
                    <a:p>
                      <a:pPr algn="r"/>
                      <a:r>
                        <a:rPr lang="en-GB" sz="2400" b="1" dirty="0">
                          <a:effectLst/>
                        </a:rPr>
                        <a:t>std</a:t>
                      </a:r>
                    </a:p>
                  </a:txBody>
                  <a:tcPr anchor="ctr"/>
                </a:tc>
                <a:tc>
                  <a:txBody>
                    <a:bodyPr/>
                    <a:lstStyle/>
                    <a:p>
                      <a:pPr algn="r"/>
                      <a:r>
                        <a:rPr lang="en-GB" sz="2400" b="1" dirty="0">
                          <a:effectLst/>
                        </a:rPr>
                        <a:t>min</a:t>
                      </a:r>
                    </a:p>
                  </a:txBody>
                  <a:tcPr anchor="ctr"/>
                </a:tc>
                <a:tc>
                  <a:txBody>
                    <a:bodyPr/>
                    <a:lstStyle/>
                    <a:p>
                      <a:pPr algn="r"/>
                      <a:r>
                        <a:rPr lang="en-GB" sz="2400" b="1" dirty="0">
                          <a:effectLst/>
                        </a:rPr>
                        <a:t>25%</a:t>
                      </a:r>
                    </a:p>
                  </a:txBody>
                  <a:tcPr anchor="ctr"/>
                </a:tc>
                <a:tc>
                  <a:txBody>
                    <a:bodyPr/>
                    <a:lstStyle/>
                    <a:p>
                      <a:pPr algn="r"/>
                      <a:r>
                        <a:rPr lang="en-GB" sz="2400" b="1" dirty="0">
                          <a:effectLst/>
                        </a:rPr>
                        <a:t>50%</a:t>
                      </a:r>
                    </a:p>
                  </a:txBody>
                  <a:tcPr anchor="ctr"/>
                </a:tc>
                <a:tc>
                  <a:txBody>
                    <a:bodyPr/>
                    <a:lstStyle/>
                    <a:p>
                      <a:pPr algn="r"/>
                      <a:r>
                        <a:rPr lang="en-GB" sz="2400" b="1" dirty="0">
                          <a:effectLst/>
                        </a:rPr>
                        <a:t>75%</a:t>
                      </a:r>
                    </a:p>
                  </a:txBody>
                  <a:tcPr anchor="ctr"/>
                </a:tc>
                <a:tc>
                  <a:txBody>
                    <a:bodyPr/>
                    <a:lstStyle/>
                    <a:p>
                      <a:pPr algn="r"/>
                      <a:r>
                        <a:rPr lang="en-GB" sz="2400" b="1" dirty="0">
                          <a:effectLst/>
                        </a:rPr>
                        <a:t>max</a:t>
                      </a:r>
                    </a:p>
                  </a:txBody>
                  <a:tcPr anchor="ctr"/>
                </a:tc>
                <a:extLst>
                  <a:ext uri="{0D108BD9-81ED-4DB2-BD59-A6C34878D82A}">
                    <a16:rowId xmlns:a16="http://schemas.microsoft.com/office/drawing/2014/main" val="3976690728"/>
                  </a:ext>
                </a:extLst>
              </a:tr>
              <a:tr h="0">
                <a:tc>
                  <a:txBody>
                    <a:bodyPr/>
                    <a:lstStyle/>
                    <a:p>
                      <a:pPr fontAlgn="ctr"/>
                      <a:r>
                        <a:rPr lang="en-GB" sz="2400" b="0">
                          <a:effectLst/>
                        </a:rPr>
                        <a:t>Autumn</a:t>
                      </a:r>
                    </a:p>
                  </a:txBody>
                  <a:tcPr anchor="ctr"/>
                </a:tc>
                <a:tc>
                  <a:txBody>
                    <a:bodyPr/>
                    <a:lstStyle/>
                    <a:p>
                      <a:pPr algn="r"/>
                      <a:r>
                        <a:rPr lang="en-GB" sz="2400">
                          <a:effectLst/>
                        </a:rPr>
                        <a:t>4048.0</a:t>
                      </a:r>
                    </a:p>
                  </a:txBody>
                  <a:tcPr anchor="ctr"/>
                </a:tc>
                <a:tc>
                  <a:txBody>
                    <a:bodyPr/>
                    <a:lstStyle/>
                    <a:p>
                      <a:pPr algn="r"/>
                      <a:r>
                        <a:rPr lang="en-GB" sz="2400">
                          <a:effectLst/>
                        </a:rPr>
                        <a:t>0.31</a:t>
                      </a:r>
                    </a:p>
                  </a:txBody>
                  <a:tcPr anchor="ctr"/>
                </a:tc>
                <a:tc>
                  <a:txBody>
                    <a:bodyPr/>
                    <a:lstStyle/>
                    <a:p>
                      <a:pPr algn="r"/>
                      <a:r>
                        <a:rPr lang="en-GB" sz="2400">
                          <a:effectLst/>
                        </a:rPr>
                        <a:t>0.87</a:t>
                      </a:r>
                    </a:p>
                  </a:txBody>
                  <a:tcPr anchor="ctr"/>
                </a:tc>
                <a:tc>
                  <a:txBody>
                    <a:bodyPr/>
                    <a:lstStyle/>
                    <a:p>
                      <a:pPr algn="r"/>
                      <a:r>
                        <a:rPr lang="en-GB" sz="2400">
                          <a:effectLst/>
                        </a:rPr>
                        <a:t>0.0</a:t>
                      </a:r>
                    </a:p>
                  </a:txBody>
                  <a:tcPr anchor="ctr"/>
                </a:tc>
                <a:tc>
                  <a:txBody>
                    <a:bodyPr/>
                    <a:lstStyle/>
                    <a:p>
                      <a:pPr algn="r"/>
                      <a:r>
                        <a:rPr lang="en-GB" sz="2400">
                          <a:effectLst/>
                        </a:rPr>
                        <a:t>0.00</a:t>
                      </a:r>
                    </a:p>
                  </a:txBody>
                  <a:tcPr anchor="ctr"/>
                </a:tc>
                <a:tc>
                  <a:txBody>
                    <a:bodyPr/>
                    <a:lstStyle/>
                    <a:p>
                      <a:pPr algn="r"/>
                      <a:r>
                        <a:rPr lang="en-GB" sz="2400">
                          <a:effectLst/>
                        </a:rPr>
                        <a:t>0.00</a:t>
                      </a:r>
                    </a:p>
                  </a:txBody>
                  <a:tcPr anchor="ctr"/>
                </a:tc>
                <a:tc>
                  <a:txBody>
                    <a:bodyPr/>
                    <a:lstStyle/>
                    <a:p>
                      <a:pPr algn="r"/>
                      <a:r>
                        <a:rPr lang="en-GB" sz="2400">
                          <a:effectLst/>
                        </a:rPr>
                        <a:t>0.10</a:t>
                      </a:r>
                    </a:p>
                  </a:txBody>
                  <a:tcPr anchor="ctr"/>
                </a:tc>
                <a:tc>
                  <a:txBody>
                    <a:bodyPr/>
                    <a:lstStyle/>
                    <a:p>
                      <a:pPr algn="r"/>
                      <a:r>
                        <a:rPr lang="en-GB" sz="2400">
                          <a:effectLst/>
                        </a:rPr>
                        <a:t>7.24</a:t>
                      </a:r>
                    </a:p>
                  </a:txBody>
                  <a:tcPr anchor="ctr"/>
                </a:tc>
                <a:extLst>
                  <a:ext uri="{0D108BD9-81ED-4DB2-BD59-A6C34878D82A}">
                    <a16:rowId xmlns:a16="http://schemas.microsoft.com/office/drawing/2014/main" val="626892629"/>
                  </a:ext>
                </a:extLst>
              </a:tr>
              <a:tr h="0">
                <a:tc>
                  <a:txBody>
                    <a:bodyPr/>
                    <a:lstStyle/>
                    <a:p>
                      <a:pPr fontAlgn="ctr"/>
                      <a:r>
                        <a:rPr lang="en-GB" sz="2400" b="0">
                          <a:effectLst/>
                        </a:rPr>
                        <a:t>Spring</a:t>
                      </a:r>
                    </a:p>
                  </a:txBody>
                  <a:tcPr anchor="ctr"/>
                </a:tc>
                <a:tc>
                  <a:txBody>
                    <a:bodyPr/>
                    <a:lstStyle/>
                    <a:p>
                      <a:pPr algn="r"/>
                      <a:r>
                        <a:rPr lang="en-GB" sz="2400">
                          <a:effectLst/>
                        </a:rPr>
                        <a:t>4004.0</a:t>
                      </a:r>
                    </a:p>
                  </a:txBody>
                  <a:tcPr anchor="ctr"/>
                </a:tc>
                <a:tc>
                  <a:txBody>
                    <a:bodyPr/>
                    <a:lstStyle/>
                    <a:p>
                      <a:pPr algn="r"/>
                      <a:r>
                        <a:rPr lang="en-GB" sz="2400">
                          <a:effectLst/>
                        </a:rPr>
                        <a:t>13.84</a:t>
                      </a:r>
                    </a:p>
                  </a:txBody>
                  <a:tcPr anchor="ctr"/>
                </a:tc>
                <a:tc>
                  <a:txBody>
                    <a:bodyPr/>
                    <a:lstStyle/>
                    <a:p>
                      <a:pPr algn="r"/>
                      <a:r>
                        <a:rPr lang="en-GB" sz="2400">
                          <a:effectLst/>
                        </a:rPr>
                        <a:t>7.69</a:t>
                      </a:r>
                    </a:p>
                  </a:txBody>
                  <a:tcPr anchor="ctr"/>
                </a:tc>
                <a:tc>
                  <a:txBody>
                    <a:bodyPr/>
                    <a:lstStyle/>
                    <a:p>
                      <a:pPr algn="r"/>
                      <a:r>
                        <a:rPr lang="en-GB" sz="2400">
                          <a:effectLst/>
                        </a:rPr>
                        <a:t>0.0</a:t>
                      </a:r>
                    </a:p>
                  </a:txBody>
                  <a:tcPr anchor="ctr"/>
                </a:tc>
                <a:tc>
                  <a:txBody>
                    <a:bodyPr/>
                    <a:lstStyle/>
                    <a:p>
                      <a:pPr algn="r"/>
                      <a:r>
                        <a:rPr lang="en-GB" sz="2400">
                          <a:effectLst/>
                        </a:rPr>
                        <a:t>7.92</a:t>
                      </a:r>
                    </a:p>
                  </a:txBody>
                  <a:tcPr anchor="ctr"/>
                </a:tc>
                <a:tc>
                  <a:txBody>
                    <a:bodyPr/>
                    <a:lstStyle/>
                    <a:p>
                      <a:pPr algn="r"/>
                      <a:r>
                        <a:rPr lang="en-GB" sz="2400">
                          <a:effectLst/>
                        </a:rPr>
                        <a:t>15.47</a:t>
                      </a:r>
                    </a:p>
                  </a:txBody>
                  <a:tcPr anchor="ctr"/>
                </a:tc>
                <a:tc>
                  <a:txBody>
                    <a:bodyPr/>
                    <a:lstStyle/>
                    <a:p>
                      <a:pPr algn="r"/>
                      <a:r>
                        <a:rPr lang="en-GB" sz="2400">
                          <a:effectLst/>
                        </a:rPr>
                        <a:t>20.28</a:t>
                      </a:r>
                    </a:p>
                  </a:txBody>
                  <a:tcPr anchor="ctr"/>
                </a:tc>
                <a:tc>
                  <a:txBody>
                    <a:bodyPr/>
                    <a:lstStyle/>
                    <a:p>
                      <a:pPr algn="r"/>
                      <a:r>
                        <a:rPr lang="en-GB" sz="2400">
                          <a:effectLst/>
                        </a:rPr>
                        <a:t>28.12</a:t>
                      </a:r>
                    </a:p>
                  </a:txBody>
                  <a:tcPr anchor="ctr"/>
                </a:tc>
                <a:extLst>
                  <a:ext uri="{0D108BD9-81ED-4DB2-BD59-A6C34878D82A}">
                    <a16:rowId xmlns:a16="http://schemas.microsoft.com/office/drawing/2014/main" val="2445776347"/>
                  </a:ext>
                </a:extLst>
              </a:tr>
              <a:tr h="0">
                <a:tc>
                  <a:txBody>
                    <a:bodyPr/>
                    <a:lstStyle/>
                    <a:p>
                      <a:pPr fontAlgn="ctr"/>
                      <a:r>
                        <a:rPr lang="en-GB" sz="2400" b="0">
                          <a:effectLst/>
                        </a:rPr>
                        <a:t>Summer</a:t>
                      </a:r>
                    </a:p>
                  </a:txBody>
                  <a:tcPr anchor="ctr"/>
                </a:tc>
                <a:tc>
                  <a:txBody>
                    <a:bodyPr/>
                    <a:lstStyle/>
                    <a:p>
                      <a:pPr algn="r"/>
                      <a:r>
                        <a:rPr lang="en-GB" sz="2400" dirty="0">
                          <a:effectLst/>
                        </a:rPr>
                        <a:t>3971.0</a:t>
                      </a:r>
                    </a:p>
                  </a:txBody>
                  <a:tcPr anchor="ctr"/>
                </a:tc>
                <a:tc>
                  <a:txBody>
                    <a:bodyPr/>
                    <a:lstStyle/>
                    <a:p>
                      <a:pPr algn="r"/>
                      <a:r>
                        <a:rPr lang="en-GB" sz="2400">
                          <a:effectLst/>
                        </a:rPr>
                        <a:t>0.48</a:t>
                      </a:r>
                    </a:p>
                  </a:txBody>
                  <a:tcPr anchor="ctr"/>
                </a:tc>
                <a:tc>
                  <a:txBody>
                    <a:bodyPr/>
                    <a:lstStyle/>
                    <a:p>
                      <a:pPr algn="r"/>
                      <a:r>
                        <a:rPr lang="en-GB" sz="2400">
                          <a:effectLst/>
                        </a:rPr>
                        <a:t>1.99</a:t>
                      </a:r>
                    </a:p>
                  </a:txBody>
                  <a:tcPr anchor="ctr"/>
                </a:tc>
                <a:tc>
                  <a:txBody>
                    <a:bodyPr/>
                    <a:lstStyle/>
                    <a:p>
                      <a:pPr algn="r"/>
                      <a:r>
                        <a:rPr lang="en-GB" sz="2400">
                          <a:effectLst/>
                        </a:rPr>
                        <a:t>0.0</a:t>
                      </a:r>
                    </a:p>
                  </a:txBody>
                  <a:tcPr anchor="ctr"/>
                </a:tc>
                <a:tc>
                  <a:txBody>
                    <a:bodyPr/>
                    <a:lstStyle/>
                    <a:p>
                      <a:pPr algn="r"/>
                      <a:r>
                        <a:rPr lang="en-GB" sz="2400">
                          <a:effectLst/>
                        </a:rPr>
                        <a:t>0.00</a:t>
                      </a:r>
                    </a:p>
                  </a:txBody>
                  <a:tcPr anchor="ctr"/>
                </a:tc>
                <a:tc>
                  <a:txBody>
                    <a:bodyPr/>
                    <a:lstStyle/>
                    <a:p>
                      <a:pPr algn="r"/>
                      <a:r>
                        <a:rPr lang="en-GB" sz="2400">
                          <a:effectLst/>
                        </a:rPr>
                        <a:t>0.00</a:t>
                      </a:r>
                    </a:p>
                  </a:txBody>
                  <a:tcPr anchor="ctr"/>
                </a:tc>
                <a:tc>
                  <a:txBody>
                    <a:bodyPr/>
                    <a:lstStyle/>
                    <a:p>
                      <a:pPr algn="r"/>
                      <a:r>
                        <a:rPr lang="en-GB" sz="2400">
                          <a:effectLst/>
                        </a:rPr>
                        <a:t>0.00</a:t>
                      </a:r>
                    </a:p>
                  </a:txBody>
                  <a:tcPr anchor="ctr"/>
                </a:tc>
                <a:tc>
                  <a:txBody>
                    <a:bodyPr/>
                    <a:lstStyle/>
                    <a:p>
                      <a:pPr algn="r"/>
                      <a:r>
                        <a:rPr lang="en-GB" sz="2400">
                          <a:effectLst/>
                        </a:rPr>
                        <a:t>16.00</a:t>
                      </a:r>
                    </a:p>
                  </a:txBody>
                  <a:tcPr anchor="ctr"/>
                </a:tc>
                <a:extLst>
                  <a:ext uri="{0D108BD9-81ED-4DB2-BD59-A6C34878D82A}">
                    <a16:rowId xmlns:a16="http://schemas.microsoft.com/office/drawing/2014/main" val="1374047244"/>
                  </a:ext>
                </a:extLst>
              </a:tr>
              <a:tr h="0">
                <a:tc>
                  <a:txBody>
                    <a:bodyPr/>
                    <a:lstStyle/>
                    <a:p>
                      <a:pPr fontAlgn="ctr"/>
                      <a:r>
                        <a:rPr lang="en-GB" sz="2400" b="0" dirty="0">
                          <a:effectLst/>
                        </a:rPr>
                        <a:t>Winter</a:t>
                      </a:r>
                    </a:p>
                  </a:txBody>
                  <a:tcPr anchor="ctr"/>
                </a:tc>
                <a:tc>
                  <a:txBody>
                    <a:bodyPr/>
                    <a:lstStyle/>
                    <a:p>
                      <a:pPr algn="r"/>
                      <a:r>
                        <a:rPr lang="en-GB" sz="2400" dirty="0">
                          <a:effectLst/>
                        </a:rPr>
                        <a:t>4048.0</a:t>
                      </a:r>
                    </a:p>
                  </a:txBody>
                  <a:tcPr anchor="ctr"/>
                </a:tc>
                <a:tc>
                  <a:txBody>
                    <a:bodyPr/>
                    <a:lstStyle/>
                    <a:p>
                      <a:pPr algn="r"/>
                      <a:r>
                        <a:rPr lang="en-GB" sz="2400">
                          <a:effectLst/>
                        </a:rPr>
                        <a:t>1.49</a:t>
                      </a:r>
                    </a:p>
                  </a:txBody>
                  <a:tcPr anchor="ctr"/>
                </a:tc>
                <a:tc>
                  <a:txBody>
                    <a:bodyPr/>
                    <a:lstStyle/>
                    <a:p>
                      <a:pPr algn="r"/>
                      <a:r>
                        <a:rPr lang="en-GB" sz="2400">
                          <a:effectLst/>
                        </a:rPr>
                        <a:t>3.20</a:t>
                      </a:r>
                    </a:p>
                  </a:txBody>
                  <a:tcPr anchor="ctr"/>
                </a:tc>
                <a:tc>
                  <a:txBody>
                    <a:bodyPr/>
                    <a:lstStyle/>
                    <a:p>
                      <a:pPr algn="r"/>
                      <a:r>
                        <a:rPr lang="en-GB" sz="2400">
                          <a:effectLst/>
                        </a:rPr>
                        <a:t>0.0</a:t>
                      </a:r>
                    </a:p>
                  </a:txBody>
                  <a:tcPr anchor="ctr"/>
                </a:tc>
                <a:tc>
                  <a:txBody>
                    <a:bodyPr/>
                    <a:lstStyle/>
                    <a:p>
                      <a:pPr algn="r"/>
                      <a:r>
                        <a:rPr lang="en-GB" sz="2400">
                          <a:effectLst/>
                        </a:rPr>
                        <a:t>0.00</a:t>
                      </a:r>
                    </a:p>
                  </a:txBody>
                  <a:tcPr anchor="ctr"/>
                </a:tc>
                <a:tc>
                  <a:txBody>
                    <a:bodyPr/>
                    <a:lstStyle/>
                    <a:p>
                      <a:pPr algn="r"/>
                      <a:r>
                        <a:rPr lang="en-GB" sz="2400">
                          <a:effectLst/>
                        </a:rPr>
                        <a:t>0.03</a:t>
                      </a:r>
                    </a:p>
                  </a:txBody>
                  <a:tcPr anchor="ctr"/>
                </a:tc>
                <a:tc>
                  <a:txBody>
                    <a:bodyPr/>
                    <a:lstStyle/>
                    <a:p>
                      <a:pPr algn="r"/>
                      <a:r>
                        <a:rPr lang="en-GB" sz="2400">
                          <a:effectLst/>
                        </a:rPr>
                        <a:t>1.45</a:t>
                      </a:r>
                    </a:p>
                  </a:txBody>
                  <a:tcPr anchor="ctr"/>
                </a:tc>
                <a:tc>
                  <a:txBody>
                    <a:bodyPr/>
                    <a:lstStyle/>
                    <a:p>
                      <a:pPr algn="r"/>
                      <a:r>
                        <a:rPr lang="en-GB" sz="2400" dirty="0">
                          <a:effectLst/>
                        </a:rPr>
                        <a:t>25.14</a:t>
                      </a:r>
                    </a:p>
                  </a:txBody>
                  <a:tcPr anchor="ctr"/>
                </a:tc>
                <a:extLst>
                  <a:ext uri="{0D108BD9-81ED-4DB2-BD59-A6C34878D82A}">
                    <a16:rowId xmlns:a16="http://schemas.microsoft.com/office/drawing/2014/main" val="434968830"/>
                  </a:ext>
                </a:extLst>
              </a:tr>
            </a:tbl>
          </a:graphicData>
        </a:graphic>
      </p:graphicFrame>
    </p:spTree>
    <p:extLst>
      <p:ext uri="{BB962C8B-B14F-4D97-AF65-F5344CB8AC3E}">
        <p14:creationId xmlns:p14="http://schemas.microsoft.com/office/powerpoint/2010/main" val="2016269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D917-E35F-A698-1212-EB9179ADDB9D}"/>
              </a:ext>
            </a:extLst>
          </p:cNvPr>
          <p:cNvSpPr>
            <a:spLocks noGrp="1"/>
          </p:cNvSpPr>
          <p:nvPr>
            <p:ph type="title"/>
          </p:nvPr>
        </p:nvSpPr>
        <p:spPr>
          <a:xfrm>
            <a:off x="838200" y="1000125"/>
            <a:ext cx="11117580" cy="690563"/>
          </a:xfrm>
        </p:spPr>
        <p:txBody>
          <a:bodyPr/>
          <a:lstStyle/>
          <a:p>
            <a:r>
              <a:rPr lang="en-GB" sz="4400" dirty="0"/>
              <a:t>Size of the ozone hole grouped by season</a:t>
            </a:r>
            <a:endParaRPr lang="en-GB" dirty="0"/>
          </a:p>
        </p:txBody>
      </p:sp>
      <p:pic>
        <p:nvPicPr>
          <p:cNvPr id="2050" name="Picture 2">
            <a:extLst>
              <a:ext uri="{FF2B5EF4-FFF2-40B4-BE49-F238E27FC236}">
                <a16:creationId xmlns:a16="http://schemas.microsoft.com/office/drawing/2014/main" id="{B2E2BE2F-C374-FC9A-624C-D99CFBD8532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79611" y="1825625"/>
            <a:ext cx="983277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431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7C467-1582-2B54-656A-D8991D57F8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A63CE-6360-A7F8-2280-E6394A148756}"/>
              </a:ext>
            </a:extLst>
          </p:cNvPr>
          <p:cNvSpPr>
            <a:spLocks noGrp="1"/>
          </p:cNvSpPr>
          <p:nvPr>
            <p:ph type="title"/>
          </p:nvPr>
        </p:nvSpPr>
        <p:spPr/>
        <p:txBody>
          <a:bodyPr/>
          <a:lstStyle/>
          <a:p>
            <a:r>
              <a:rPr lang="en-GB" dirty="0"/>
              <a:t>Task 1a</a:t>
            </a:r>
          </a:p>
        </p:txBody>
      </p:sp>
      <p:sp>
        <p:nvSpPr>
          <p:cNvPr id="3" name="Content Placeholder 2">
            <a:extLst>
              <a:ext uri="{FF2B5EF4-FFF2-40B4-BE49-F238E27FC236}">
                <a16:creationId xmlns:a16="http://schemas.microsoft.com/office/drawing/2014/main" id="{FFCA2A2E-3BFB-785B-16CC-957D0B11774D}"/>
              </a:ext>
            </a:extLst>
          </p:cNvPr>
          <p:cNvSpPr>
            <a:spLocks noGrp="1"/>
          </p:cNvSpPr>
          <p:nvPr>
            <p:ph sz="half" idx="1"/>
          </p:nvPr>
        </p:nvSpPr>
        <p:spPr/>
        <p:txBody>
          <a:bodyPr lIns="91440" tIns="45720" rIns="91440" bIns="45720" anchor="t"/>
          <a:lstStyle/>
          <a:p>
            <a:r>
              <a:rPr lang="en-US" dirty="0"/>
              <a:t>What season is the hole in the ozone layer mainly visible?</a:t>
            </a:r>
          </a:p>
          <a:p>
            <a:r>
              <a:rPr lang="en-US" dirty="0">
                <a:latin typeface="Arial"/>
                <a:cs typeface="Arial"/>
              </a:rPr>
              <a:t>Why is the median a more useful average than the mean for summer, autumn and winter? </a:t>
            </a:r>
            <a:endParaRPr lang="en-US" dirty="0"/>
          </a:p>
          <a:p>
            <a:pPr marL="0" indent="0">
              <a:buNone/>
            </a:pPr>
            <a:endParaRPr lang="en-GB" dirty="0"/>
          </a:p>
        </p:txBody>
      </p:sp>
    </p:spTree>
    <p:extLst>
      <p:ext uri="{BB962C8B-B14F-4D97-AF65-F5344CB8AC3E}">
        <p14:creationId xmlns:p14="http://schemas.microsoft.com/office/powerpoint/2010/main" val="2040556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7921D-06E2-C2F2-AFE9-E73ACA294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1E9BD5-DBE7-8F0D-1B22-9DA4AE1FD8E6}"/>
              </a:ext>
            </a:extLst>
          </p:cNvPr>
          <p:cNvSpPr>
            <a:spLocks noGrp="1"/>
          </p:cNvSpPr>
          <p:nvPr>
            <p:ph type="title"/>
          </p:nvPr>
        </p:nvSpPr>
        <p:spPr>
          <a:xfrm>
            <a:off x="630554" y="1011555"/>
            <a:ext cx="11165205" cy="690563"/>
          </a:xfrm>
        </p:spPr>
        <p:txBody>
          <a:bodyPr/>
          <a:lstStyle/>
          <a:p>
            <a:r>
              <a:rPr lang="en-GB" sz="3600" dirty="0"/>
              <a:t>Size of the ozone hole grouped by month (Jul-Dec)</a:t>
            </a:r>
          </a:p>
        </p:txBody>
      </p:sp>
      <p:graphicFrame>
        <p:nvGraphicFramePr>
          <p:cNvPr id="4" name="Content Placeholder 3">
            <a:extLst>
              <a:ext uri="{FF2B5EF4-FFF2-40B4-BE49-F238E27FC236}">
                <a16:creationId xmlns:a16="http://schemas.microsoft.com/office/drawing/2014/main" id="{5D339ED5-EE4C-4B50-102C-16929240877B}"/>
              </a:ext>
            </a:extLst>
          </p:cNvPr>
          <p:cNvGraphicFramePr>
            <a:graphicFrameLocks noGrp="1"/>
          </p:cNvGraphicFramePr>
          <p:nvPr>
            <p:ph sz="half" idx="1"/>
            <p:extLst>
              <p:ext uri="{D42A27DB-BD31-4B8C-83A1-F6EECF244321}">
                <p14:modId xmlns:p14="http://schemas.microsoft.com/office/powerpoint/2010/main" val="3195651467"/>
              </p:ext>
            </p:extLst>
          </p:nvPr>
        </p:nvGraphicFramePr>
        <p:xfrm>
          <a:off x="422911" y="1827848"/>
          <a:ext cx="10930889" cy="3200400"/>
        </p:xfrm>
        <a:graphic>
          <a:graphicData uri="http://schemas.openxmlformats.org/drawingml/2006/table">
            <a:tbl>
              <a:tblPr firstRow="1" firstCol="1" bandRow="1">
                <a:tableStyleId>{7E9639D4-E3E2-4D34-9284-5A2195B3D0D7}</a:tableStyleId>
              </a:tblPr>
              <a:tblGrid>
                <a:gridCol w="1383030">
                  <a:extLst>
                    <a:ext uri="{9D8B030D-6E8A-4147-A177-3AD203B41FA5}">
                      <a16:colId xmlns:a16="http://schemas.microsoft.com/office/drawing/2014/main" val="786418946"/>
                    </a:ext>
                  </a:extLst>
                </a:gridCol>
                <a:gridCol w="1268730">
                  <a:extLst>
                    <a:ext uri="{9D8B030D-6E8A-4147-A177-3AD203B41FA5}">
                      <a16:colId xmlns:a16="http://schemas.microsoft.com/office/drawing/2014/main" val="1663949483"/>
                    </a:ext>
                  </a:extLst>
                </a:gridCol>
                <a:gridCol w="1120140">
                  <a:extLst>
                    <a:ext uri="{9D8B030D-6E8A-4147-A177-3AD203B41FA5}">
                      <a16:colId xmlns:a16="http://schemas.microsoft.com/office/drawing/2014/main" val="44578002"/>
                    </a:ext>
                  </a:extLst>
                </a:gridCol>
                <a:gridCol w="1086273">
                  <a:extLst>
                    <a:ext uri="{9D8B030D-6E8A-4147-A177-3AD203B41FA5}">
                      <a16:colId xmlns:a16="http://schemas.microsoft.com/office/drawing/2014/main" val="2663714306"/>
                    </a:ext>
                  </a:extLst>
                </a:gridCol>
                <a:gridCol w="1214543">
                  <a:extLst>
                    <a:ext uri="{9D8B030D-6E8A-4147-A177-3AD203B41FA5}">
                      <a16:colId xmlns:a16="http://schemas.microsoft.com/office/drawing/2014/main" val="2497923399"/>
                    </a:ext>
                  </a:extLst>
                </a:gridCol>
                <a:gridCol w="1214543">
                  <a:extLst>
                    <a:ext uri="{9D8B030D-6E8A-4147-A177-3AD203B41FA5}">
                      <a16:colId xmlns:a16="http://schemas.microsoft.com/office/drawing/2014/main" val="1423574524"/>
                    </a:ext>
                  </a:extLst>
                </a:gridCol>
                <a:gridCol w="1310915">
                  <a:extLst>
                    <a:ext uri="{9D8B030D-6E8A-4147-A177-3AD203B41FA5}">
                      <a16:colId xmlns:a16="http://schemas.microsoft.com/office/drawing/2014/main" val="2839714598"/>
                    </a:ext>
                  </a:extLst>
                </a:gridCol>
                <a:gridCol w="1118172">
                  <a:extLst>
                    <a:ext uri="{9D8B030D-6E8A-4147-A177-3AD203B41FA5}">
                      <a16:colId xmlns:a16="http://schemas.microsoft.com/office/drawing/2014/main" val="723769832"/>
                    </a:ext>
                  </a:extLst>
                </a:gridCol>
                <a:gridCol w="1214543">
                  <a:extLst>
                    <a:ext uri="{9D8B030D-6E8A-4147-A177-3AD203B41FA5}">
                      <a16:colId xmlns:a16="http://schemas.microsoft.com/office/drawing/2014/main" val="2509461644"/>
                    </a:ext>
                  </a:extLst>
                </a:gridCol>
              </a:tblGrid>
              <a:tr h="0">
                <a:tc>
                  <a:txBody>
                    <a:bodyPr/>
                    <a:lstStyle/>
                    <a:p>
                      <a:pPr algn="l"/>
                      <a:r>
                        <a:rPr lang="en-GB" sz="2400" b="1" dirty="0">
                          <a:effectLst/>
                        </a:rPr>
                        <a:t>month</a:t>
                      </a:r>
                    </a:p>
                  </a:txBody>
                  <a:tcPr anchor="ctr"/>
                </a:tc>
                <a:tc>
                  <a:txBody>
                    <a:bodyPr/>
                    <a:lstStyle/>
                    <a:p>
                      <a:pPr algn="r"/>
                      <a:r>
                        <a:rPr lang="en-GB" sz="2400" b="1" dirty="0">
                          <a:effectLst/>
                        </a:rPr>
                        <a:t>count</a:t>
                      </a:r>
                    </a:p>
                  </a:txBody>
                  <a:tcPr anchor="ctr"/>
                </a:tc>
                <a:tc>
                  <a:txBody>
                    <a:bodyPr/>
                    <a:lstStyle/>
                    <a:p>
                      <a:pPr algn="r"/>
                      <a:r>
                        <a:rPr lang="en-GB" sz="2400" b="1" dirty="0">
                          <a:effectLst/>
                        </a:rPr>
                        <a:t>mean</a:t>
                      </a:r>
                    </a:p>
                  </a:txBody>
                  <a:tcPr anchor="ctr"/>
                </a:tc>
                <a:tc>
                  <a:txBody>
                    <a:bodyPr/>
                    <a:lstStyle/>
                    <a:p>
                      <a:pPr algn="r"/>
                      <a:r>
                        <a:rPr lang="en-GB" sz="2400" b="1" dirty="0">
                          <a:effectLst/>
                        </a:rPr>
                        <a:t>std</a:t>
                      </a:r>
                    </a:p>
                  </a:txBody>
                  <a:tcPr anchor="ctr"/>
                </a:tc>
                <a:tc>
                  <a:txBody>
                    <a:bodyPr/>
                    <a:lstStyle/>
                    <a:p>
                      <a:pPr algn="r"/>
                      <a:r>
                        <a:rPr lang="en-GB" sz="2400" b="1" dirty="0">
                          <a:effectLst/>
                        </a:rPr>
                        <a:t>min</a:t>
                      </a:r>
                    </a:p>
                  </a:txBody>
                  <a:tcPr anchor="ctr"/>
                </a:tc>
                <a:tc>
                  <a:txBody>
                    <a:bodyPr/>
                    <a:lstStyle/>
                    <a:p>
                      <a:pPr algn="r"/>
                      <a:r>
                        <a:rPr lang="en-GB" sz="2400" b="1" dirty="0">
                          <a:effectLst/>
                        </a:rPr>
                        <a:t>25%</a:t>
                      </a:r>
                    </a:p>
                  </a:txBody>
                  <a:tcPr anchor="ctr"/>
                </a:tc>
                <a:tc>
                  <a:txBody>
                    <a:bodyPr/>
                    <a:lstStyle/>
                    <a:p>
                      <a:pPr algn="r"/>
                      <a:r>
                        <a:rPr lang="en-GB" sz="2400" b="1" dirty="0">
                          <a:effectLst/>
                        </a:rPr>
                        <a:t>50%</a:t>
                      </a:r>
                    </a:p>
                  </a:txBody>
                  <a:tcPr anchor="ctr"/>
                </a:tc>
                <a:tc>
                  <a:txBody>
                    <a:bodyPr/>
                    <a:lstStyle/>
                    <a:p>
                      <a:pPr algn="r"/>
                      <a:r>
                        <a:rPr lang="en-GB" sz="2400" b="1" dirty="0">
                          <a:effectLst/>
                        </a:rPr>
                        <a:t>75%</a:t>
                      </a:r>
                    </a:p>
                  </a:txBody>
                  <a:tcPr anchor="ctr"/>
                </a:tc>
                <a:tc>
                  <a:txBody>
                    <a:bodyPr/>
                    <a:lstStyle/>
                    <a:p>
                      <a:pPr algn="r"/>
                      <a:r>
                        <a:rPr lang="en-GB" sz="2400" b="1" dirty="0">
                          <a:effectLst/>
                        </a:rPr>
                        <a:t>max</a:t>
                      </a:r>
                    </a:p>
                  </a:txBody>
                  <a:tcPr anchor="ctr"/>
                </a:tc>
                <a:extLst>
                  <a:ext uri="{0D108BD9-81ED-4DB2-BD59-A6C34878D82A}">
                    <a16:rowId xmlns:a16="http://schemas.microsoft.com/office/drawing/2014/main" val="3976690728"/>
                  </a:ext>
                </a:extLst>
              </a:tr>
              <a:tr h="0">
                <a:tc>
                  <a:txBody>
                    <a:bodyPr/>
                    <a:lstStyle/>
                    <a:p>
                      <a:pPr fontAlgn="ctr"/>
                      <a:r>
                        <a:rPr lang="en-GB" sz="2400" b="1">
                          <a:effectLst/>
                        </a:rPr>
                        <a:t>7</a:t>
                      </a:r>
                    </a:p>
                  </a:txBody>
                  <a:tcPr anchor="ctr"/>
                </a:tc>
                <a:tc>
                  <a:txBody>
                    <a:bodyPr/>
                    <a:lstStyle/>
                    <a:p>
                      <a:pPr algn="r"/>
                      <a:r>
                        <a:rPr lang="en-GB" sz="2400">
                          <a:effectLst/>
                        </a:rPr>
                        <a:t>1364.0</a:t>
                      </a:r>
                    </a:p>
                  </a:txBody>
                  <a:tcPr anchor="ctr"/>
                </a:tc>
                <a:tc>
                  <a:txBody>
                    <a:bodyPr/>
                    <a:lstStyle/>
                    <a:p>
                      <a:pPr algn="r"/>
                      <a:r>
                        <a:rPr lang="en-GB" sz="2400">
                          <a:effectLst/>
                        </a:rPr>
                        <a:t>0.38</a:t>
                      </a:r>
                    </a:p>
                  </a:txBody>
                  <a:tcPr anchor="ctr"/>
                </a:tc>
                <a:tc>
                  <a:txBody>
                    <a:bodyPr/>
                    <a:lstStyle/>
                    <a:p>
                      <a:pPr algn="r"/>
                      <a:r>
                        <a:rPr lang="en-GB" sz="2400" dirty="0">
                          <a:effectLst/>
                        </a:rPr>
                        <a:t>0.89</a:t>
                      </a:r>
                    </a:p>
                  </a:txBody>
                  <a:tcPr anchor="ctr"/>
                </a:tc>
                <a:tc>
                  <a:txBody>
                    <a:bodyPr/>
                    <a:lstStyle/>
                    <a:p>
                      <a:pPr algn="r"/>
                      <a:r>
                        <a:rPr lang="en-GB" sz="2400" dirty="0">
                          <a:effectLst/>
                        </a:rPr>
                        <a:t>0.0</a:t>
                      </a:r>
                    </a:p>
                  </a:txBody>
                  <a:tcPr anchor="ctr"/>
                </a:tc>
                <a:tc>
                  <a:txBody>
                    <a:bodyPr/>
                    <a:lstStyle/>
                    <a:p>
                      <a:pPr algn="r"/>
                      <a:r>
                        <a:rPr lang="en-GB" sz="2400" dirty="0">
                          <a:effectLst/>
                        </a:rPr>
                        <a:t>0.00</a:t>
                      </a:r>
                    </a:p>
                  </a:txBody>
                  <a:tcPr anchor="ctr"/>
                </a:tc>
                <a:tc>
                  <a:txBody>
                    <a:bodyPr/>
                    <a:lstStyle/>
                    <a:p>
                      <a:pPr algn="r"/>
                      <a:r>
                        <a:rPr lang="en-GB" sz="2400" dirty="0">
                          <a:effectLst/>
                        </a:rPr>
                        <a:t>0.00</a:t>
                      </a:r>
                    </a:p>
                  </a:txBody>
                  <a:tcPr anchor="ctr"/>
                </a:tc>
                <a:tc>
                  <a:txBody>
                    <a:bodyPr/>
                    <a:lstStyle/>
                    <a:p>
                      <a:pPr algn="r"/>
                      <a:r>
                        <a:rPr lang="en-GB" sz="2400" dirty="0">
                          <a:effectLst/>
                        </a:rPr>
                        <a:t>0.23</a:t>
                      </a:r>
                    </a:p>
                  </a:txBody>
                  <a:tcPr anchor="ctr"/>
                </a:tc>
                <a:tc>
                  <a:txBody>
                    <a:bodyPr/>
                    <a:lstStyle/>
                    <a:p>
                      <a:pPr algn="r"/>
                      <a:r>
                        <a:rPr lang="en-GB" sz="2400" dirty="0">
                          <a:effectLst/>
                        </a:rPr>
                        <a:t>5.84</a:t>
                      </a:r>
                    </a:p>
                  </a:txBody>
                  <a:tcPr anchor="ctr"/>
                </a:tc>
                <a:extLst>
                  <a:ext uri="{0D108BD9-81ED-4DB2-BD59-A6C34878D82A}">
                    <a16:rowId xmlns:a16="http://schemas.microsoft.com/office/drawing/2014/main" val="981619877"/>
                  </a:ext>
                </a:extLst>
              </a:tr>
              <a:tr h="0">
                <a:tc>
                  <a:txBody>
                    <a:bodyPr/>
                    <a:lstStyle/>
                    <a:p>
                      <a:pPr fontAlgn="ctr"/>
                      <a:r>
                        <a:rPr lang="en-GB" sz="2400" b="1">
                          <a:effectLst/>
                        </a:rPr>
                        <a:t>8</a:t>
                      </a:r>
                    </a:p>
                  </a:txBody>
                  <a:tcPr anchor="ctr"/>
                </a:tc>
                <a:tc>
                  <a:txBody>
                    <a:bodyPr/>
                    <a:lstStyle/>
                    <a:p>
                      <a:pPr algn="r"/>
                      <a:r>
                        <a:rPr lang="en-GB" sz="2400">
                          <a:effectLst/>
                        </a:rPr>
                        <a:t>1364.0</a:t>
                      </a:r>
                    </a:p>
                  </a:txBody>
                  <a:tcPr anchor="ctr"/>
                </a:tc>
                <a:tc>
                  <a:txBody>
                    <a:bodyPr/>
                    <a:lstStyle/>
                    <a:p>
                      <a:pPr algn="r"/>
                      <a:r>
                        <a:rPr lang="en-GB" sz="2400">
                          <a:effectLst/>
                        </a:rPr>
                        <a:t>3.46</a:t>
                      </a:r>
                    </a:p>
                  </a:txBody>
                  <a:tcPr anchor="ctr"/>
                </a:tc>
                <a:tc>
                  <a:txBody>
                    <a:bodyPr/>
                    <a:lstStyle/>
                    <a:p>
                      <a:pPr algn="r"/>
                      <a:r>
                        <a:rPr lang="en-GB" sz="2400">
                          <a:effectLst/>
                        </a:rPr>
                        <a:t>4.69</a:t>
                      </a:r>
                    </a:p>
                  </a:txBody>
                  <a:tcPr anchor="ctr"/>
                </a:tc>
                <a:tc>
                  <a:txBody>
                    <a:bodyPr/>
                    <a:lstStyle/>
                    <a:p>
                      <a:pPr algn="r"/>
                      <a:r>
                        <a:rPr lang="en-GB" sz="2400">
                          <a:effectLst/>
                        </a:rPr>
                        <a:t>0.0</a:t>
                      </a:r>
                    </a:p>
                  </a:txBody>
                  <a:tcPr anchor="ctr"/>
                </a:tc>
                <a:tc>
                  <a:txBody>
                    <a:bodyPr/>
                    <a:lstStyle/>
                    <a:p>
                      <a:pPr algn="r"/>
                      <a:r>
                        <a:rPr lang="en-GB" sz="2400">
                          <a:effectLst/>
                        </a:rPr>
                        <a:t>0.05</a:t>
                      </a:r>
                    </a:p>
                  </a:txBody>
                  <a:tcPr anchor="ctr"/>
                </a:tc>
                <a:tc>
                  <a:txBody>
                    <a:bodyPr/>
                    <a:lstStyle/>
                    <a:p>
                      <a:pPr algn="r"/>
                      <a:r>
                        <a:rPr lang="en-GB" sz="2400">
                          <a:effectLst/>
                        </a:rPr>
                        <a:t>1.54</a:t>
                      </a:r>
                    </a:p>
                  </a:txBody>
                  <a:tcPr anchor="ctr"/>
                </a:tc>
                <a:tc>
                  <a:txBody>
                    <a:bodyPr/>
                    <a:lstStyle/>
                    <a:p>
                      <a:pPr algn="r"/>
                      <a:r>
                        <a:rPr lang="en-GB" sz="2400">
                          <a:effectLst/>
                        </a:rPr>
                        <a:t>5.04</a:t>
                      </a:r>
                    </a:p>
                  </a:txBody>
                  <a:tcPr anchor="ctr"/>
                </a:tc>
                <a:tc>
                  <a:txBody>
                    <a:bodyPr/>
                    <a:lstStyle/>
                    <a:p>
                      <a:pPr algn="r"/>
                      <a:r>
                        <a:rPr lang="en-GB" sz="2400">
                          <a:effectLst/>
                        </a:rPr>
                        <a:t>25.14</a:t>
                      </a:r>
                    </a:p>
                  </a:txBody>
                  <a:tcPr anchor="ctr"/>
                </a:tc>
                <a:extLst>
                  <a:ext uri="{0D108BD9-81ED-4DB2-BD59-A6C34878D82A}">
                    <a16:rowId xmlns:a16="http://schemas.microsoft.com/office/drawing/2014/main" val="1374201331"/>
                  </a:ext>
                </a:extLst>
              </a:tr>
              <a:tr h="0">
                <a:tc>
                  <a:txBody>
                    <a:bodyPr/>
                    <a:lstStyle/>
                    <a:p>
                      <a:pPr fontAlgn="ctr"/>
                      <a:r>
                        <a:rPr lang="en-GB" sz="2400" b="1">
                          <a:effectLst/>
                        </a:rPr>
                        <a:t>9</a:t>
                      </a:r>
                    </a:p>
                  </a:txBody>
                  <a:tcPr anchor="ctr"/>
                </a:tc>
                <a:tc>
                  <a:txBody>
                    <a:bodyPr/>
                    <a:lstStyle/>
                    <a:p>
                      <a:pPr algn="r"/>
                      <a:r>
                        <a:rPr lang="en-GB" sz="2400">
                          <a:effectLst/>
                        </a:rPr>
                        <a:t>1320.0</a:t>
                      </a:r>
                    </a:p>
                  </a:txBody>
                  <a:tcPr anchor="ctr"/>
                </a:tc>
                <a:tc>
                  <a:txBody>
                    <a:bodyPr/>
                    <a:lstStyle/>
                    <a:p>
                      <a:pPr algn="r"/>
                      <a:r>
                        <a:rPr lang="en-GB" sz="2400">
                          <a:effectLst/>
                        </a:rPr>
                        <a:t>16.67</a:t>
                      </a:r>
                    </a:p>
                  </a:txBody>
                  <a:tcPr anchor="ctr"/>
                </a:tc>
                <a:tc>
                  <a:txBody>
                    <a:bodyPr/>
                    <a:lstStyle/>
                    <a:p>
                      <a:pPr algn="r"/>
                      <a:r>
                        <a:rPr lang="en-GB" sz="2400">
                          <a:effectLst/>
                        </a:rPr>
                        <a:t>7.41</a:t>
                      </a:r>
                    </a:p>
                  </a:txBody>
                  <a:tcPr anchor="ctr"/>
                </a:tc>
                <a:tc>
                  <a:txBody>
                    <a:bodyPr/>
                    <a:lstStyle/>
                    <a:p>
                      <a:pPr algn="r"/>
                      <a:r>
                        <a:rPr lang="en-GB" sz="2400">
                          <a:effectLst/>
                        </a:rPr>
                        <a:t>0.0</a:t>
                      </a:r>
                    </a:p>
                  </a:txBody>
                  <a:tcPr anchor="ctr"/>
                </a:tc>
                <a:tc>
                  <a:txBody>
                    <a:bodyPr/>
                    <a:lstStyle/>
                    <a:p>
                      <a:pPr algn="r"/>
                      <a:r>
                        <a:rPr lang="en-GB" sz="2400">
                          <a:effectLst/>
                        </a:rPr>
                        <a:t>11.78</a:t>
                      </a:r>
                    </a:p>
                  </a:txBody>
                  <a:tcPr anchor="ctr"/>
                </a:tc>
                <a:tc>
                  <a:txBody>
                    <a:bodyPr/>
                    <a:lstStyle/>
                    <a:p>
                      <a:pPr algn="r"/>
                      <a:r>
                        <a:rPr lang="en-GB" sz="2400">
                          <a:effectLst/>
                        </a:rPr>
                        <a:t>19.35</a:t>
                      </a:r>
                    </a:p>
                  </a:txBody>
                  <a:tcPr anchor="ctr"/>
                </a:tc>
                <a:tc>
                  <a:txBody>
                    <a:bodyPr/>
                    <a:lstStyle/>
                    <a:p>
                      <a:pPr algn="r"/>
                      <a:r>
                        <a:rPr lang="en-GB" sz="2400">
                          <a:effectLst/>
                        </a:rPr>
                        <a:t>22.28</a:t>
                      </a:r>
                    </a:p>
                  </a:txBody>
                  <a:tcPr anchor="ctr"/>
                </a:tc>
                <a:tc>
                  <a:txBody>
                    <a:bodyPr/>
                    <a:lstStyle/>
                    <a:p>
                      <a:pPr algn="r"/>
                      <a:r>
                        <a:rPr lang="en-GB" sz="2400" dirty="0">
                          <a:effectLst/>
                        </a:rPr>
                        <a:t>28.12</a:t>
                      </a:r>
                    </a:p>
                  </a:txBody>
                  <a:tcPr anchor="ctr"/>
                </a:tc>
                <a:extLst>
                  <a:ext uri="{0D108BD9-81ED-4DB2-BD59-A6C34878D82A}">
                    <a16:rowId xmlns:a16="http://schemas.microsoft.com/office/drawing/2014/main" val="1800403540"/>
                  </a:ext>
                </a:extLst>
              </a:tr>
              <a:tr h="0">
                <a:tc>
                  <a:txBody>
                    <a:bodyPr/>
                    <a:lstStyle/>
                    <a:p>
                      <a:pPr fontAlgn="ctr"/>
                      <a:r>
                        <a:rPr lang="en-GB" sz="2400" b="1">
                          <a:effectLst/>
                        </a:rPr>
                        <a:t>10</a:t>
                      </a:r>
                    </a:p>
                  </a:txBody>
                  <a:tcPr anchor="ctr"/>
                </a:tc>
                <a:tc>
                  <a:txBody>
                    <a:bodyPr/>
                    <a:lstStyle/>
                    <a:p>
                      <a:pPr algn="r"/>
                      <a:r>
                        <a:rPr lang="en-GB" sz="2400">
                          <a:effectLst/>
                        </a:rPr>
                        <a:t>1364.0</a:t>
                      </a:r>
                    </a:p>
                  </a:txBody>
                  <a:tcPr anchor="ctr"/>
                </a:tc>
                <a:tc>
                  <a:txBody>
                    <a:bodyPr/>
                    <a:lstStyle/>
                    <a:p>
                      <a:pPr algn="r"/>
                      <a:r>
                        <a:rPr lang="en-GB" sz="2400">
                          <a:effectLst/>
                        </a:rPr>
                        <a:t>16.12</a:t>
                      </a:r>
                    </a:p>
                  </a:txBody>
                  <a:tcPr anchor="ctr"/>
                </a:tc>
                <a:tc>
                  <a:txBody>
                    <a:bodyPr/>
                    <a:lstStyle/>
                    <a:p>
                      <a:pPr algn="r"/>
                      <a:r>
                        <a:rPr lang="en-GB" sz="2400">
                          <a:effectLst/>
                        </a:rPr>
                        <a:t>5.89</a:t>
                      </a:r>
                    </a:p>
                  </a:txBody>
                  <a:tcPr anchor="ctr"/>
                </a:tc>
                <a:tc>
                  <a:txBody>
                    <a:bodyPr/>
                    <a:lstStyle/>
                    <a:p>
                      <a:pPr algn="r"/>
                      <a:r>
                        <a:rPr lang="en-GB" sz="2400">
                          <a:effectLst/>
                        </a:rPr>
                        <a:t>0.0</a:t>
                      </a:r>
                    </a:p>
                  </a:txBody>
                  <a:tcPr anchor="ctr"/>
                </a:tc>
                <a:tc>
                  <a:txBody>
                    <a:bodyPr/>
                    <a:lstStyle/>
                    <a:p>
                      <a:pPr algn="r"/>
                      <a:r>
                        <a:rPr lang="en-GB" sz="2400">
                          <a:effectLst/>
                        </a:rPr>
                        <a:t>12.55</a:t>
                      </a:r>
                    </a:p>
                  </a:txBody>
                  <a:tcPr anchor="ctr"/>
                </a:tc>
                <a:tc>
                  <a:txBody>
                    <a:bodyPr/>
                    <a:lstStyle/>
                    <a:p>
                      <a:pPr algn="r"/>
                      <a:r>
                        <a:rPr lang="en-GB" sz="2400">
                          <a:effectLst/>
                        </a:rPr>
                        <a:t>17.33</a:t>
                      </a:r>
                    </a:p>
                  </a:txBody>
                  <a:tcPr anchor="ctr"/>
                </a:tc>
                <a:tc>
                  <a:txBody>
                    <a:bodyPr/>
                    <a:lstStyle/>
                    <a:p>
                      <a:pPr algn="r"/>
                      <a:r>
                        <a:rPr lang="en-GB" sz="2400">
                          <a:effectLst/>
                        </a:rPr>
                        <a:t>20.68</a:t>
                      </a:r>
                    </a:p>
                  </a:txBody>
                  <a:tcPr anchor="ctr"/>
                </a:tc>
                <a:tc>
                  <a:txBody>
                    <a:bodyPr/>
                    <a:lstStyle/>
                    <a:p>
                      <a:pPr algn="r"/>
                      <a:r>
                        <a:rPr lang="en-GB" sz="2400">
                          <a:effectLst/>
                        </a:rPr>
                        <a:t>27.73</a:t>
                      </a:r>
                    </a:p>
                  </a:txBody>
                  <a:tcPr anchor="ctr"/>
                </a:tc>
                <a:extLst>
                  <a:ext uri="{0D108BD9-81ED-4DB2-BD59-A6C34878D82A}">
                    <a16:rowId xmlns:a16="http://schemas.microsoft.com/office/drawing/2014/main" val="2445776347"/>
                  </a:ext>
                </a:extLst>
              </a:tr>
              <a:tr h="0">
                <a:tc>
                  <a:txBody>
                    <a:bodyPr/>
                    <a:lstStyle/>
                    <a:p>
                      <a:pPr fontAlgn="ctr"/>
                      <a:r>
                        <a:rPr lang="en-GB" sz="2400" b="1">
                          <a:effectLst/>
                        </a:rPr>
                        <a:t>11</a:t>
                      </a:r>
                    </a:p>
                  </a:txBody>
                  <a:tcPr anchor="ctr"/>
                </a:tc>
                <a:tc>
                  <a:txBody>
                    <a:bodyPr/>
                    <a:lstStyle/>
                    <a:p>
                      <a:pPr algn="r"/>
                      <a:r>
                        <a:rPr lang="en-GB" sz="2400">
                          <a:effectLst/>
                        </a:rPr>
                        <a:t>1320.0</a:t>
                      </a:r>
                    </a:p>
                  </a:txBody>
                  <a:tcPr anchor="ctr"/>
                </a:tc>
                <a:tc>
                  <a:txBody>
                    <a:bodyPr/>
                    <a:lstStyle/>
                    <a:p>
                      <a:pPr algn="r"/>
                      <a:r>
                        <a:rPr lang="en-GB" sz="2400">
                          <a:effectLst/>
                        </a:rPr>
                        <a:t>8.66</a:t>
                      </a:r>
                    </a:p>
                  </a:txBody>
                  <a:tcPr anchor="ctr"/>
                </a:tc>
                <a:tc>
                  <a:txBody>
                    <a:bodyPr/>
                    <a:lstStyle/>
                    <a:p>
                      <a:pPr algn="r"/>
                      <a:r>
                        <a:rPr lang="en-GB" sz="2400">
                          <a:effectLst/>
                        </a:rPr>
                        <a:t>6.96</a:t>
                      </a:r>
                    </a:p>
                  </a:txBody>
                  <a:tcPr anchor="ctr"/>
                </a:tc>
                <a:tc>
                  <a:txBody>
                    <a:bodyPr/>
                    <a:lstStyle/>
                    <a:p>
                      <a:pPr algn="r"/>
                      <a:r>
                        <a:rPr lang="en-GB" sz="2400">
                          <a:effectLst/>
                        </a:rPr>
                        <a:t>0.0</a:t>
                      </a:r>
                    </a:p>
                  </a:txBody>
                  <a:tcPr anchor="ctr"/>
                </a:tc>
                <a:tc>
                  <a:txBody>
                    <a:bodyPr/>
                    <a:lstStyle/>
                    <a:p>
                      <a:pPr algn="r"/>
                      <a:r>
                        <a:rPr lang="en-GB" sz="2400">
                          <a:effectLst/>
                        </a:rPr>
                        <a:t>0.81</a:t>
                      </a:r>
                    </a:p>
                  </a:txBody>
                  <a:tcPr anchor="ctr"/>
                </a:tc>
                <a:tc>
                  <a:txBody>
                    <a:bodyPr/>
                    <a:lstStyle/>
                    <a:p>
                      <a:pPr algn="r"/>
                      <a:r>
                        <a:rPr lang="en-GB" sz="2400">
                          <a:effectLst/>
                        </a:rPr>
                        <a:t>8.88</a:t>
                      </a:r>
                    </a:p>
                  </a:txBody>
                  <a:tcPr anchor="ctr"/>
                </a:tc>
                <a:tc>
                  <a:txBody>
                    <a:bodyPr/>
                    <a:lstStyle/>
                    <a:p>
                      <a:pPr algn="r"/>
                      <a:r>
                        <a:rPr lang="en-GB" sz="2400">
                          <a:effectLst/>
                        </a:rPr>
                        <a:t>14.80</a:t>
                      </a:r>
                    </a:p>
                  </a:txBody>
                  <a:tcPr anchor="ctr"/>
                </a:tc>
                <a:tc>
                  <a:txBody>
                    <a:bodyPr/>
                    <a:lstStyle/>
                    <a:p>
                      <a:pPr algn="r"/>
                      <a:r>
                        <a:rPr lang="en-GB" sz="2400">
                          <a:effectLst/>
                        </a:rPr>
                        <a:t>23.24</a:t>
                      </a:r>
                    </a:p>
                  </a:txBody>
                  <a:tcPr anchor="ctr"/>
                </a:tc>
                <a:extLst>
                  <a:ext uri="{0D108BD9-81ED-4DB2-BD59-A6C34878D82A}">
                    <a16:rowId xmlns:a16="http://schemas.microsoft.com/office/drawing/2014/main" val="1374047244"/>
                  </a:ext>
                </a:extLst>
              </a:tr>
              <a:tr h="0">
                <a:tc>
                  <a:txBody>
                    <a:bodyPr/>
                    <a:lstStyle/>
                    <a:p>
                      <a:pPr fontAlgn="ctr"/>
                      <a:r>
                        <a:rPr lang="en-GB" sz="2400" b="1">
                          <a:effectLst/>
                        </a:rPr>
                        <a:t>12</a:t>
                      </a:r>
                    </a:p>
                  </a:txBody>
                  <a:tcPr anchor="ctr"/>
                </a:tc>
                <a:tc>
                  <a:txBody>
                    <a:bodyPr/>
                    <a:lstStyle/>
                    <a:p>
                      <a:pPr algn="r"/>
                      <a:r>
                        <a:rPr lang="en-GB" sz="2400">
                          <a:effectLst/>
                        </a:rPr>
                        <a:t>1364.0</a:t>
                      </a:r>
                    </a:p>
                  </a:txBody>
                  <a:tcPr anchor="ctr"/>
                </a:tc>
                <a:tc>
                  <a:txBody>
                    <a:bodyPr/>
                    <a:lstStyle/>
                    <a:p>
                      <a:pPr algn="r"/>
                      <a:r>
                        <a:rPr lang="en-GB" sz="2400">
                          <a:effectLst/>
                        </a:rPr>
                        <a:t>1.39</a:t>
                      </a:r>
                    </a:p>
                  </a:txBody>
                  <a:tcPr anchor="ctr"/>
                </a:tc>
                <a:tc>
                  <a:txBody>
                    <a:bodyPr/>
                    <a:lstStyle/>
                    <a:p>
                      <a:pPr algn="r"/>
                      <a:r>
                        <a:rPr lang="en-GB" sz="2400">
                          <a:effectLst/>
                        </a:rPr>
                        <a:t>3.20</a:t>
                      </a:r>
                    </a:p>
                  </a:txBody>
                  <a:tcPr anchor="ctr"/>
                </a:tc>
                <a:tc>
                  <a:txBody>
                    <a:bodyPr/>
                    <a:lstStyle/>
                    <a:p>
                      <a:pPr algn="r"/>
                      <a:r>
                        <a:rPr lang="en-GB" sz="2400">
                          <a:effectLst/>
                        </a:rPr>
                        <a:t>0.0</a:t>
                      </a:r>
                    </a:p>
                  </a:txBody>
                  <a:tcPr anchor="ctr"/>
                </a:tc>
                <a:tc>
                  <a:txBody>
                    <a:bodyPr/>
                    <a:lstStyle/>
                    <a:p>
                      <a:pPr algn="r"/>
                      <a:r>
                        <a:rPr lang="en-GB" sz="2400">
                          <a:effectLst/>
                        </a:rPr>
                        <a:t>0.00</a:t>
                      </a:r>
                    </a:p>
                  </a:txBody>
                  <a:tcPr anchor="ctr"/>
                </a:tc>
                <a:tc>
                  <a:txBody>
                    <a:bodyPr/>
                    <a:lstStyle/>
                    <a:p>
                      <a:pPr algn="r"/>
                      <a:r>
                        <a:rPr lang="en-GB" sz="2400">
                          <a:effectLst/>
                        </a:rPr>
                        <a:t>0.00</a:t>
                      </a:r>
                    </a:p>
                  </a:txBody>
                  <a:tcPr anchor="ctr"/>
                </a:tc>
                <a:tc>
                  <a:txBody>
                    <a:bodyPr/>
                    <a:lstStyle/>
                    <a:p>
                      <a:pPr algn="r"/>
                      <a:r>
                        <a:rPr lang="en-GB" sz="2400">
                          <a:effectLst/>
                        </a:rPr>
                        <a:t>0.23</a:t>
                      </a:r>
                    </a:p>
                  </a:txBody>
                  <a:tcPr anchor="ctr"/>
                </a:tc>
                <a:tc>
                  <a:txBody>
                    <a:bodyPr/>
                    <a:lstStyle/>
                    <a:p>
                      <a:pPr algn="r"/>
                      <a:r>
                        <a:rPr lang="en-GB" sz="2400" dirty="0">
                          <a:effectLst/>
                        </a:rPr>
                        <a:t>16.00</a:t>
                      </a:r>
                    </a:p>
                  </a:txBody>
                  <a:tcPr anchor="ctr"/>
                </a:tc>
                <a:extLst>
                  <a:ext uri="{0D108BD9-81ED-4DB2-BD59-A6C34878D82A}">
                    <a16:rowId xmlns:a16="http://schemas.microsoft.com/office/drawing/2014/main" val="434968830"/>
                  </a:ext>
                </a:extLst>
              </a:tr>
            </a:tbl>
          </a:graphicData>
        </a:graphic>
      </p:graphicFrame>
    </p:spTree>
    <p:extLst>
      <p:ext uri="{BB962C8B-B14F-4D97-AF65-F5344CB8AC3E}">
        <p14:creationId xmlns:p14="http://schemas.microsoft.com/office/powerpoint/2010/main" val="3751245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B38F-DE70-A50E-5245-F2434326A0F0}"/>
              </a:ext>
            </a:extLst>
          </p:cNvPr>
          <p:cNvSpPr>
            <a:spLocks noGrp="1"/>
          </p:cNvSpPr>
          <p:nvPr>
            <p:ph type="title"/>
          </p:nvPr>
        </p:nvSpPr>
        <p:spPr/>
        <p:txBody>
          <a:bodyPr/>
          <a:lstStyle/>
          <a:p>
            <a:r>
              <a:rPr lang="en-GB" sz="3600" dirty="0"/>
              <a:t>Size of the ozone hole grouped by month (Jul-Dec)</a:t>
            </a:r>
          </a:p>
        </p:txBody>
      </p:sp>
      <p:pic>
        <p:nvPicPr>
          <p:cNvPr id="3074" name="Picture 2">
            <a:extLst>
              <a:ext uri="{FF2B5EF4-FFF2-40B4-BE49-F238E27FC236}">
                <a16:creationId xmlns:a16="http://schemas.microsoft.com/office/drawing/2014/main" id="{2765D074-5389-AD2E-7F06-A8F79889D5C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62029" y="1825625"/>
            <a:ext cx="946794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14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A5BE-8978-1FB9-B1F2-DCE6DB76876F}"/>
              </a:ext>
            </a:extLst>
          </p:cNvPr>
          <p:cNvSpPr>
            <a:spLocks noGrp="1"/>
          </p:cNvSpPr>
          <p:nvPr>
            <p:ph type="title"/>
          </p:nvPr>
        </p:nvSpPr>
        <p:spPr/>
        <p:txBody>
          <a:bodyPr/>
          <a:lstStyle/>
          <a:p>
            <a:endParaRPr lang="en-GB"/>
          </a:p>
        </p:txBody>
      </p:sp>
      <p:sp>
        <p:nvSpPr>
          <p:cNvPr id="3" name="Picture Placeholder 2">
            <a:extLst>
              <a:ext uri="{FF2B5EF4-FFF2-40B4-BE49-F238E27FC236}">
                <a16:creationId xmlns:a16="http://schemas.microsoft.com/office/drawing/2014/main" id="{C48B64F3-FF48-172F-6F95-38CB023901F8}"/>
              </a:ext>
            </a:extLst>
          </p:cNvPr>
          <p:cNvSpPr>
            <a:spLocks noGrp="1"/>
          </p:cNvSpPr>
          <p:nvPr>
            <p:ph type="pic" sz="quarter" idx="10"/>
          </p:nvPr>
        </p:nvSpPr>
        <p:spPr/>
        <p:txBody>
          <a:bodyPr/>
          <a:lstStyle/>
          <a:p>
            <a:endParaRPr lang="en-GB"/>
          </a:p>
        </p:txBody>
      </p:sp>
      <p:pic>
        <p:nvPicPr>
          <p:cNvPr id="2050" name="Picture 2" descr="Image">
            <a:extLst>
              <a:ext uri="{FF2B5EF4-FFF2-40B4-BE49-F238E27FC236}">
                <a16:creationId xmlns:a16="http://schemas.microsoft.com/office/drawing/2014/main" id="{AC012151-3946-C331-CD41-01D4329F2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6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DF5E-D02B-5830-F151-26202634B8A1}"/>
              </a:ext>
            </a:extLst>
          </p:cNvPr>
          <p:cNvSpPr>
            <a:spLocks noGrp="1"/>
          </p:cNvSpPr>
          <p:nvPr>
            <p:ph type="title"/>
          </p:nvPr>
        </p:nvSpPr>
        <p:spPr/>
        <p:txBody>
          <a:bodyPr/>
          <a:lstStyle/>
          <a:p>
            <a:r>
              <a:rPr lang="en-GB" dirty="0"/>
              <a:t>Task 1b</a:t>
            </a:r>
          </a:p>
        </p:txBody>
      </p:sp>
      <p:sp>
        <p:nvSpPr>
          <p:cNvPr id="3" name="Content Placeholder 2">
            <a:extLst>
              <a:ext uri="{FF2B5EF4-FFF2-40B4-BE49-F238E27FC236}">
                <a16:creationId xmlns:a16="http://schemas.microsoft.com/office/drawing/2014/main" id="{7478A95D-BBED-71F5-3990-9CD14F666946}"/>
              </a:ext>
            </a:extLst>
          </p:cNvPr>
          <p:cNvSpPr>
            <a:spLocks noGrp="1"/>
          </p:cNvSpPr>
          <p:nvPr>
            <p:ph sz="half" idx="1"/>
          </p:nvPr>
        </p:nvSpPr>
        <p:spPr/>
        <p:txBody>
          <a:bodyPr lIns="91440" tIns="45720" rIns="91440" bIns="45720" anchor="t"/>
          <a:lstStyle/>
          <a:p>
            <a:r>
              <a:rPr lang="en-US" dirty="0"/>
              <a:t>Why are September, October and November listed as ‘spring?’</a:t>
            </a:r>
          </a:p>
          <a:p>
            <a:r>
              <a:rPr lang="en-US" dirty="0">
                <a:latin typeface="Arial"/>
                <a:cs typeface="Arial"/>
              </a:rPr>
              <a:t>Which months show the biggest variation in the hole in the ozone layer? </a:t>
            </a:r>
          </a:p>
          <a:p>
            <a:r>
              <a:rPr lang="en-US" dirty="0">
                <a:latin typeface="Arial"/>
                <a:cs typeface="Arial"/>
              </a:rPr>
              <a:t>Is the standard deviation or the inter-quartile range more useful for this? </a:t>
            </a:r>
          </a:p>
          <a:p>
            <a:endParaRPr lang="en-GB" dirty="0"/>
          </a:p>
        </p:txBody>
      </p:sp>
    </p:spTree>
    <p:extLst>
      <p:ext uri="{BB962C8B-B14F-4D97-AF65-F5344CB8AC3E}">
        <p14:creationId xmlns:p14="http://schemas.microsoft.com/office/powerpoint/2010/main" val="3209372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84E3-BCAC-D8E8-BC62-13754E3B14B9}"/>
              </a:ext>
            </a:extLst>
          </p:cNvPr>
          <p:cNvSpPr>
            <a:spLocks noGrp="1"/>
          </p:cNvSpPr>
          <p:nvPr>
            <p:ph type="title"/>
          </p:nvPr>
        </p:nvSpPr>
        <p:spPr>
          <a:xfrm>
            <a:off x="827431" y="2766218"/>
            <a:ext cx="10714037" cy="1325563"/>
          </a:xfrm>
        </p:spPr>
        <p:txBody>
          <a:bodyPr/>
          <a:lstStyle/>
          <a:p>
            <a:r>
              <a:rPr lang="en-US"/>
              <a:t>Interpreting measures of central tendency and variation</a:t>
            </a:r>
            <a:endParaRPr lang="en-GB"/>
          </a:p>
        </p:txBody>
      </p:sp>
    </p:spTree>
    <p:extLst>
      <p:ext uri="{BB962C8B-B14F-4D97-AF65-F5344CB8AC3E}">
        <p14:creationId xmlns:p14="http://schemas.microsoft.com/office/powerpoint/2010/main" val="2723135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BBA48-D57A-3A2D-0737-ED6CF021F871}"/>
              </a:ext>
            </a:extLst>
          </p:cNvPr>
          <p:cNvSpPr>
            <a:spLocks noGrp="1"/>
          </p:cNvSpPr>
          <p:nvPr>
            <p:ph type="title"/>
          </p:nvPr>
        </p:nvSpPr>
        <p:spPr/>
        <p:txBody>
          <a:bodyPr/>
          <a:lstStyle/>
          <a:p>
            <a:r>
              <a:rPr lang="en-GB"/>
              <a:t>Ozone depletion</a:t>
            </a:r>
          </a:p>
        </p:txBody>
      </p:sp>
      <p:sp>
        <p:nvSpPr>
          <p:cNvPr id="3" name="Content Placeholder 2">
            <a:extLst>
              <a:ext uri="{FF2B5EF4-FFF2-40B4-BE49-F238E27FC236}">
                <a16:creationId xmlns:a16="http://schemas.microsoft.com/office/drawing/2014/main" id="{82E9159F-15D8-6A8F-C5ED-B24F5D9983B8}"/>
              </a:ext>
            </a:extLst>
          </p:cNvPr>
          <p:cNvSpPr>
            <a:spLocks noGrp="1"/>
          </p:cNvSpPr>
          <p:nvPr>
            <p:ph sz="quarter" idx="10"/>
          </p:nvPr>
        </p:nvSpPr>
        <p:spPr/>
        <p:txBody>
          <a:bodyPr lIns="91440" tIns="45720" rIns="91440" bIns="45720" anchor="t"/>
          <a:lstStyle/>
          <a:p>
            <a:pPr marL="355600" indent="-355600"/>
            <a:r>
              <a:rPr lang="en-GB"/>
              <a:t>Clouds occur in the stratosphere when the temperature is below –78°C.</a:t>
            </a:r>
          </a:p>
          <a:p>
            <a:pPr marL="355600" indent="-355600"/>
            <a:r>
              <a:rPr lang="en-GB"/>
              <a:t>Between August and March there is sufficient sunlight for the pollutants react with the clouds to break down ozone.</a:t>
            </a:r>
          </a:p>
          <a:p>
            <a:pPr marL="355600" indent="-355600"/>
            <a:r>
              <a:rPr lang="en-GB"/>
              <a:t>These conditions only usually occur over the South Pole.</a:t>
            </a:r>
          </a:p>
          <a:p>
            <a:endParaRPr lang="en-GB"/>
          </a:p>
        </p:txBody>
      </p:sp>
      <p:pic>
        <p:nvPicPr>
          <p:cNvPr id="2050" name="Picture 2" descr="Stratospheric clouds (also called 'mother of pearl' or nacreous clouds) seen after sunset. © British Antarctic Survey, BAS ">
            <a:extLst>
              <a:ext uri="{FF2B5EF4-FFF2-40B4-BE49-F238E27FC236}">
                <a16:creationId xmlns:a16="http://schemas.microsoft.com/office/drawing/2014/main" id="{51181E75-F229-C7DB-FC98-77F918EC37B6}"/>
              </a:ext>
            </a:extLst>
          </p:cNvPr>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tretch>
            <a:fillRect/>
          </a:stretch>
        </p:blipFill>
        <p:spPr bwMode="auto">
          <a:xfrm>
            <a:off x="6181725" y="2363590"/>
            <a:ext cx="5172075" cy="344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494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CBF5D6-7CE4-78BE-5704-1AE6EB7B7D0D}"/>
              </a:ext>
            </a:extLst>
          </p:cNvPr>
          <p:cNvSpPr>
            <a:spLocks noGrp="1"/>
          </p:cNvSpPr>
          <p:nvPr>
            <p:ph type="title"/>
          </p:nvPr>
        </p:nvSpPr>
        <p:spPr>
          <a:xfrm>
            <a:off x="543697" y="1000125"/>
            <a:ext cx="11343503" cy="690563"/>
          </a:xfrm>
        </p:spPr>
        <p:txBody>
          <a:bodyPr/>
          <a:lstStyle/>
          <a:p>
            <a:r>
              <a:rPr lang="en-GB" sz="3600"/>
              <a:t>The change in stratosphere temperature over the year</a:t>
            </a:r>
          </a:p>
        </p:txBody>
      </p:sp>
      <p:pic>
        <p:nvPicPr>
          <p:cNvPr id="2050" name="Picture 2">
            <a:extLst>
              <a:ext uri="{FF2B5EF4-FFF2-40B4-BE49-F238E27FC236}">
                <a16:creationId xmlns:a16="http://schemas.microsoft.com/office/drawing/2014/main" id="{1659E6CD-3F49-7406-2F47-3C0C4FFD7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7" y="1690688"/>
            <a:ext cx="10258425" cy="466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496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DF5E-D02B-5830-F151-26202634B8A1}"/>
              </a:ext>
            </a:extLst>
          </p:cNvPr>
          <p:cNvSpPr>
            <a:spLocks noGrp="1"/>
          </p:cNvSpPr>
          <p:nvPr>
            <p:ph type="title"/>
          </p:nvPr>
        </p:nvSpPr>
        <p:spPr/>
        <p:txBody>
          <a:bodyPr/>
          <a:lstStyle/>
          <a:p>
            <a:r>
              <a:rPr lang="en-GB"/>
              <a:t>Task 2</a:t>
            </a:r>
          </a:p>
        </p:txBody>
      </p:sp>
      <p:sp>
        <p:nvSpPr>
          <p:cNvPr id="3" name="Content Placeholder 2">
            <a:extLst>
              <a:ext uri="{FF2B5EF4-FFF2-40B4-BE49-F238E27FC236}">
                <a16:creationId xmlns:a16="http://schemas.microsoft.com/office/drawing/2014/main" id="{7478A95D-BBED-71F5-3990-9CD14F666946}"/>
              </a:ext>
            </a:extLst>
          </p:cNvPr>
          <p:cNvSpPr>
            <a:spLocks noGrp="1"/>
          </p:cNvSpPr>
          <p:nvPr>
            <p:ph sz="half" idx="1"/>
          </p:nvPr>
        </p:nvSpPr>
        <p:spPr/>
        <p:txBody>
          <a:bodyPr lIns="91440" tIns="45720" rIns="91440" bIns="45720" anchor="t"/>
          <a:lstStyle/>
          <a:p>
            <a:r>
              <a:rPr lang="en-US"/>
              <a:t>Find the statistics and charts for stratosphere temperature grouped by season and month.</a:t>
            </a:r>
            <a:br>
              <a:rPr lang="en-US"/>
            </a:br>
            <a:endParaRPr lang="en-US"/>
          </a:p>
          <a:p>
            <a:r>
              <a:rPr lang="en-US"/>
              <a:t>Discuss the following questions:</a:t>
            </a:r>
          </a:p>
          <a:p>
            <a:pPr lvl="1"/>
            <a:r>
              <a:rPr lang="en-US"/>
              <a:t>How does the temperature in the stratosphere vary over the year?</a:t>
            </a:r>
          </a:p>
          <a:p>
            <a:pPr lvl="1"/>
            <a:r>
              <a:rPr lang="en-US">
                <a:latin typeface="Arial"/>
                <a:cs typeface="Arial"/>
              </a:rPr>
              <a:t>Did you find the grouping by season or the grouping by month easier to interpret? </a:t>
            </a:r>
          </a:p>
          <a:p>
            <a:pPr lvl="1"/>
            <a:r>
              <a:rPr lang="en-US">
                <a:latin typeface="Arial"/>
                <a:cs typeface="Arial"/>
              </a:rPr>
              <a:t>Which average is more appropriate: mean, median or either?</a:t>
            </a:r>
            <a:endParaRPr lang="en-US"/>
          </a:p>
          <a:p>
            <a:pPr lvl="1"/>
            <a:r>
              <a:rPr lang="en-US"/>
              <a:t>Which measure of variation is more appropriate: standard deviation, inter-quartile range or either?</a:t>
            </a:r>
          </a:p>
          <a:p>
            <a:endParaRPr lang="en-GB"/>
          </a:p>
        </p:txBody>
      </p:sp>
    </p:spTree>
    <p:extLst>
      <p:ext uri="{BB962C8B-B14F-4D97-AF65-F5344CB8AC3E}">
        <p14:creationId xmlns:p14="http://schemas.microsoft.com/office/powerpoint/2010/main" val="3170458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04A1E-FC7C-8ACF-92D4-E346B434077B}"/>
              </a:ext>
            </a:extLst>
          </p:cNvPr>
          <p:cNvSpPr>
            <a:spLocks noGrp="1"/>
          </p:cNvSpPr>
          <p:nvPr>
            <p:ph type="title"/>
          </p:nvPr>
        </p:nvSpPr>
        <p:spPr/>
        <p:txBody>
          <a:bodyPr/>
          <a:lstStyle/>
          <a:p>
            <a:r>
              <a:rPr lang="en-GB"/>
              <a:t>Extension task</a:t>
            </a:r>
          </a:p>
        </p:txBody>
      </p:sp>
      <p:sp>
        <p:nvSpPr>
          <p:cNvPr id="3" name="Content Placeholder 2">
            <a:extLst>
              <a:ext uri="{FF2B5EF4-FFF2-40B4-BE49-F238E27FC236}">
                <a16:creationId xmlns:a16="http://schemas.microsoft.com/office/drawing/2014/main" id="{7530EB47-FCD4-67C3-1658-07C1C6F8D83B}"/>
              </a:ext>
            </a:extLst>
          </p:cNvPr>
          <p:cNvSpPr>
            <a:spLocks noGrp="1"/>
          </p:cNvSpPr>
          <p:nvPr>
            <p:ph sz="half" idx="1"/>
          </p:nvPr>
        </p:nvSpPr>
        <p:spPr/>
        <p:txBody>
          <a:bodyPr/>
          <a:lstStyle/>
          <a:p>
            <a:r>
              <a:rPr lang="en-US"/>
              <a:t>Explore how some of the other numerical variables vary over the year.</a:t>
            </a:r>
            <a:endParaRPr lang="en-GB"/>
          </a:p>
        </p:txBody>
      </p:sp>
    </p:spTree>
    <p:extLst>
      <p:ext uri="{BB962C8B-B14F-4D97-AF65-F5344CB8AC3E}">
        <p14:creationId xmlns:p14="http://schemas.microsoft.com/office/powerpoint/2010/main" val="685754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4CFF-13BA-4432-83DA-AE30BC53648B}"/>
              </a:ext>
            </a:extLst>
          </p:cNvPr>
          <p:cNvSpPr>
            <a:spLocks noGrp="1"/>
          </p:cNvSpPr>
          <p:nvPr>
            <p:ph type="title"/>
          </p:nvPr>
        </p:nvSpPr>
        <p:spPr/>
        <p:txBody>
          <a:bodyPr/>
          <a:lstStyle/>
          <a:p>
            <a:r>
              <a:rPr lang="en-GB"/>
              <a:t>About MEI</a:t>
            </a:r>
          </a:p>
        </p:txBody>
      </p:sp>
      <p:sp>
        <p:nvSpPr>
          <p:cNvPr id="3" name="Content Placeholder 2">
            <a:extLst>
              <a:ext uri="{FF2B5EF4-FFF2-40B4-BE49-F238E27FC236}">
                <a16:creationId xmlns:a16="http://schemas.microsoft.com/office/drawing/2014/main" id="{176FBFEB-BD94-45C8-8FE6-F5D70FD7CAAA}"/>
              </a:ext>
            </a:extLst>
          </p:cNvPr>
          <p:cNvSpPr>
            <a:spLocks noGrp="1"/>
          </p:cNvSpPr>
          <p:nvPr>
            <p:ph sz="half" idx="1"/>
          </p:nvPr>
        </p:nvSpPr>
        <p:spPr/>
        <p:txBody>
          <a:bodyPr/>
          <a:lstStyle/>
          <a:p>
            <a:pPr eaLnBrk="1" hangingPunct="1"/>
            <a:r>
              <a:rPr lang="en-GB" altLang="en-US"/>
              <a:t>Registered charity committed to improving mathematics education</a:t>
            </a:r>
          </a:p>
          <a:p>
            <a:pPr eaLnBrk="1" hangingPunct="1"/>
            <a:r>
              <a:rPr lang="en-GB" altLang="en-US"/>
              <a:t>Independent UK curriculum development body</a:t>
            </a:r>
          </a:p>
          <a:p>
            <a:pPr eaLnBrk="1" hangingPunct="1"/>
            <a:r>
              <a:rPr lang="en-GB" altLang="en-US"/>
              <a:t>We offer continuing professional development courses, provide specialist tuition for students and work with employers to enhance mathematical skills in the workplace</a:t>
            </a:r>
          </a:p>
          <a:p>
            <a:pPr eaLnBrk="1" hangingPunct="1"/>
            <a:r>
              <a:rPr lang="en-GB" altLang="en-US"/>
              <a:t>We also pioneer the development of innovative teaching and learning resources</a:t>
            </a:r>
          </a:p>
        </p:txBody>
      </p:sp>
    </p:spTree>
    <p:extLst>
      <p:ext uri="{BB962C8B-B14F-4D97-AF65-F5344CB8AC3E}">
        <p14:creationId xmlns:p14="http://schemas.microsoft.com/office/powerpoint/2010/main" val="50160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6BF4-C986-0E3A-2BDF-7A655F31EDCD}"/>
              </a:ext>
            </a:extLst>
          </p:cNvPr>
          <p:cNvSpPr>
            <a:spLocks noGrp="1"/>
          </p:cNvSpPr>
          <p:nvPr>
            <p:ph type="title"/>
          </p:nvPr>
        </p:nvSpPr>
        <p:spPr>
          <a:xfrm>
            <a:off x="839787" y="3429000"/>
            <a:ext cx="10714037" cy="2902264"/>
          </a:xfrm>
        </p:spPr>
        <p:txBody>
          <a:bodyPr lIns="91440" tIns="45720" rIns="91440" bIns="45720" anchor="t"/>
          <a:lstStyle/>
          <a:p>
            <a:r>
              <a:rPr lang="en-US" sz="4000" dirty="0">
                <a:latin typeface="Arial"/>
                <a:cs typeface="Arial"/>
              </a:rPr>
              <a:t>Atmosphere: Introduction to Python</a:t>
            </a:r>
            <a:br>
              <a:rPr lang="en-US" sz="4000" dirty="0"/>
            </a:br>
            <a:br>
              <a:rPr lang="en-US" sz="4000" dirty="0"/>
            </a:br>
            <a:r>
              <a:rPr lang="en-GB" sz="2800" dirty="0">
                <a:latin typeface="Arial"/>
                <a:cs typeface="Arial"/>
              </a:rPr>
              <a:t>Understanding a context to solve a statistical problem</a:t>
            </a:r>
            <a:br>
              <a:rPr lang="en-GB" sz="2800" dirty="0"/>
            </a:br>
            <a:r>
              <a:rPr lang="en-GB" sz="2800" dirty="0">
                <a:latin typeface="Arial"/>
                <a:cs typeface="Arial"/>
              </a:rPr>
              <a:t>Interpreting averages and measures of variation</a:t>
            </a:r>
            <a:endParaRPr lang="en-GB" sz="4000" dirty="0">
              <a:latin typeface="Arial"/>
              <a:cs typeface="Arial"/>
            </a:endParaRPr>
          </a:p>
        </p:txBody>
      </p:sp>
      <p:sp>
        <p:nvSpPr>
          <p:cNvPr id="3" name="Text Placeholder 2">
            <a:extLst>
              <a:ext uri="{FF2B5EF4-FFF2-40B4-BE49-F238E27FC236}">
                <a16:creationId xmlns:a16="http://schemas.microsoft.com/office/drawing/2014/main" id="{EB541FEF-BA97-2059-ED8C-AE046DE2431D}"/>
              </a:ext>
            </a:extLst>
          </p:cNvPr>
          <p:cNvSpPr>
            <a:spLocks noGrp="1"/>
          </p:cNvSpPr>
          <p:nvPr>
            <p:ph type="body" idx="1"/>
          </p:nvPr>
        </p:nvSpPr>
        <p:spPr>
          <a:xfrm>
            <a:off x="1659688" y="1544594"/>
            <a:ext cx="8872624" cy="853548"/>
          </a:xfrm>
        </p:spPr>
        <p:txBody>
          <a:bodyPr/>
          <a:lstStyle/>
          <a:p>
            <a:pPr algn="ctr"/>
            <a:r>
              <a:rPr lang="en-US" sz="4400" b="1"/>
              <a:t>The Big Earth Data Project</a:t>
            </a:r>
            <a:endParaRPr lang="en-GB" sz="4400" b="1"/>
          </a:p>
        </p:txBody>
      </p:sp>
    </p:spTree>
    <p:extLst>
      <p:ext uri="{BB962C8B-B14F-4D97-AF65-F5344CB8AC3E}">
        <p14:creationId xmlns:p14="http://schemas.microsoft.com/office/powerpoint/2010/main" val="28264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ECA03-EDBB-736C-EDC4-FE7E996644F3}"/>
              </a:ext>
            </a:extLst>
          </p:cNvPr>
          <p:cNvSpPr>
            <a:spLocks noGrp="1"/>
          </p:cNvSpPr>
          <p:nvPr>
            <p:ph type="title"/>
          </p:nvPr>
        </p:nvSpPr>
        <p:spPr/>
        <p:txBody>
          <a:bodyPr>
            <a:normAutofit/>
          </a:bodyPr>
          <a:lstStyle/>
          <a:p>
            <a:r>
              <a:rPr lang="en-GB"/>
              <a:t>Lesson objectives</a:t>
            </a:r>
          </a:p>
        </p:txBody>
      </p:sp>
      <p:sp>
        <p:nvSpPr>
          <p:cNvPr id="5" name="Content Placeholder 4">
            <a:extLst>
              <a:ext uri="{FF2B5EF4-FFF2-40B4-BE49-F238E27FC236}">
                <a16:creationId xmlns:a16="http://schemas.microsoft.com/office/drawing/2014/main" id="{EFCBF223-71E8-4AC3-368F-D078966B0B98}"/>
              </a:ext>
            </a:extLst>
          </p:cNvPr>
          <p:cNvSpPr>
            <a:spLocks noGrp="1"/>
          </p:cNvSpPr>
          <p:nvPr>
            <p:ph sz="quarter" idx="10"/>
          </p:nvPr>
        </p:nvSpPr>
        <p:spPr>
          <a:xfrm>
            <a:off x="838200" y="1866900"/>
            <a:ext cx="10122243" cy="4438650"/>
          </a:xfrm>
        </p:spPr>
        <p:txBody>
          <a:bodyPr>
            <a:normAutofit/>
          </a:bodyPr>
          <a:lstStyle/>
          <a:p>
            <a:pPr marL="358775" indent="-358775"/>
            <a:r>
              <a:rPr lang="en-US" dirty="0"/>
              <a:t>Learn how to use Python to explore a big data set.</a:t>
            </a:r>
          </a:p>
          <a:p>
            <a:pPr marL="358775" indent="-358775"/>
            <a:r>
              <a:rPr lang="en-US" dirty="0"/>
              <a:t>Explore the importance of understanding a context to solve a statistical problem. </a:t>
            </a:r>
          </a:p>
          <a:p>
            <a:pPr marL="358775" indent="-358775"/>
            <a:r>
              <a:rPr lang="en-US" dirty="0"/>
              <a:t>Interpret measures of central tendency and variation.</a:t>
            </a:r>
          </a:p>
        </p:txBody>
      </p:sp>
    </p:spTree>
    <p:extLst>
      <p:ext uri="{BB962C8B-B14F-4D97-AF65-F5344CB8AC3E}">
        <p14:creationId xmlns:p14="http://schemas.microsoft.com/office/powerpoint/2010/main" val="715563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84E3-BCAC-D8E8-BC62-13754E3B14B9}"/>
              </a:ext>
            </a:extLst>
          </p:cNvPr>
          <p:cNvSpPr>
            <a:spLocks noGrp="1"/>
          </p:cNvSpPr>
          <p:nvPr>
            <p:ph type="title"/>
          </p:nvPr>
        </p:nvSpPr>
        <p:spPr>
          <a:xfrm>
            <a:off x="827431" y="2766218"/>
            <a:ext cx="10714037" cy="1325563"/>
          </a:xfrm>
        </p:spPr>
        <p:txBody>
          <a:bodyPr/>
          <a:lstStyle/>
          <a:p>
            <a:r>
              <a:rPr lang="en-GB" dirty="0"/>
              <a:t>Understanding the data</a:t>
            </a:r>
          </a:p>
        </p:txBody>
      </p:sp>
    </p:spTree>
    <p:extLst>
      <p:ext uri="{BB962C8B-B14F-4D97-AF65-F5344CB8AC3E}">
        <p14:creationId xmlns:p14="http://schemas.microsoft.com/office/powerpoint/2010/main" val="1813559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EE0EA6-27D7-CDB0-BB58-6BB5E36BDCCB}"/>
              </a:ext>
            </a:extLst>
          </p:cNvPr>
          <p:cNvSpPr>
            <a:spLocks noGrp="1"/>
          </p:cNvSpPr>
          <p:nvPr>
            <p:ph type="title"/>
          </p:nvPr>
        </p:nvSpPr>
        <p:spPr/>
        <p:txBody>
          <a:bodyPr>
            <a:normAutofit/>
          </a:bodyPr>
          <a:lstStyle/>
          <a:p>
            <a:r>
              <a:rPr lang="en-GB"/>
              <a:t>Understanding contexts in statistics</a:t>
            </a:r>
          </a:p>
        </p:txBody>
      </p:sp>
      <p:sp>
        <p:nvSpPr>
          <p:cNvPr id="6" name="Content Placeholder 5">
            <a:extLst>
              <a:ext uri="{FF2B5EF4-FFF2-40B4-BE49-F238E27FC236}">
                <a16:creationId xmlns:a16="http://schemas.microsoft.com/office/drawing/2014/main" id="{72CD88D2-3A02-ED6C-6114-BEDFD2FB0B44}"/>
              </a:ext>
            </a:extLst>
          </p:cNvPr>
          <p:cNvSpPr>
            <a:spLocks noGrp="1"/>
          </p:cNvSpPr>
          <p:nvPr>
            <p:ph sz="quarter" idx="10"/>
          </p:nvPr>
        </p:nvSpPr>
        <p:spPr/>
        <p:txBody>
          <a:bodyPr>
            <a:normAutofit lnSpcReduction="10000"/>
          </a:bodyPr>
          <a:lstStyle/>
          <a:p>
            <a:pPr marL="0" indent="0">
              <a:buNone/>
            </a:pPr>
            <a:r>
              <a:rPr lang="en-GB" dirty="0"/>
              <a:t>When solving a problem in statistics it is essential that you </a:t>
            </a:r>
            <a:r>
              <a:rPr lang="en-GB" b="1" dirty="0"/>
              <a:t>understand the context </a:t>
            </a:r>
            <a:r>
              <a:rPr lang="en-GB" dirty="0"/>
              <a:t>that the data comes from.</a:t>
            </a:r>
          </a:p>
          <a:p>
            <a:pPr marL="0" indent="0">
              <a:buNone/>
            </a:pPr>
            <a:endParaRPr lang="en-GB" dirty="0"/>
          </a:p>
          <a:p>
            <a:pPr marL="0" indent="0">
              <a:buNone/>
            </a:pPr>
            <a:r>
              <a:rPr lang="en-GB" dirty="0"/>
              <a:t>This is essential for:</a:t>
            </a:r>
          </a:p>
          <a:p>
            <a:pPr marL="358775" indent="-358775"/>
            <a:r>
              <a:rPr lang="en-GB" dirty="0"/>
              <a:t>Cleaning the data</a:t>
            </a:r>
          </a:p>
          <a:p>
            <a:pPr marL="358775" indent="-358775"/>
            <a:r>
              <a:rPr lang="en-GB" dirty="0"/>
              <a:t>Choosing statistics and charts</a:t>
            </a:r>
          </a:p>
          <a:p>
            <a:pPr marL="358775" indent="-358775"/>
            <a:r>
              <a:rPr lang="en-GB" dirty="0"/>
              <a:t>Interpreting the results</a:t>
            </a:r>
          </a:p>
        </p:txBody>
      </p:sp>
      <p:pic>
        <p:nvPicPr>
          <p:cNvPr id="8" name="Picture 7" descr="Close-up of documents and charts">
            <a:extLst>
              <a:ext uri="{FF2B5EF4-FFF2-40B4-BE49-F238E27FC236}">
                <a16:creationId xmlns:a16="http://schemas.microsoft.com/office/drawing/2014/main" id="{D35CA1F4-DFFF-186E-0631-12DC7F1A2FA6}"/>
              </a:ext>
            </a:extLst>
          </p:cNvPr>
          <p:cNvPicPr>
            <a:picLocks noChangeAspect="1"/>
          </p:cNvPicPr>
          <p:nvPr/>
        </p:nvPicPr>
        <p:blipFill rotWithShape="1">
          <a:blip r:embed="rId3">
            <a:extLst>
              <a:ext uri="{28A0092B-C50C-407E-A947-70E740481C1C}">
                <a14:useLocalDpi xmlns:a14="http://schemas.microsoft.com/office/drawing/2010/main" val="0"/>
              </a:ext>
            </a:extLst>
          </a:blip>
          <a:srcRect l="21263" r="957" b="-1"/>
          <a:stretch/>
        </p:blipFill>
        <p:spPr>
          <a:xfrm>
            <a:off x="6398741" y="1866900"/>
            <a:ext cx="5172075" cy="4438650"/>
          </a:xfrm>
          <a:prstGeom prst="rect">
            <a:avLst/>
          </a:prstGeom>
          <a:noFill/>
        </p:spPr>
      </p:pic>
    </p:spTree>
    <p:extLst>
      <p:ext uri="{BB962C8B-B14F-4D97-AF65-F5344CB8AC3E}">
        <p14:creationId xmlns:p14="http://schemas.microsoft.com/office/powerpoint/2010/main" val="3227077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ECA03-EDBB-736C-EDC4-FE7E996644F3}"/>
              </a:ext>
            </a:extLst>
          </p:cNvPr>
          <p:cNvSpPr>
            <a:spLocks noGrp="1"/>
          </p:cNvSpPr>
          <p:nvPr>
            <p:ph type="title"/>
          </p:nvPr>
        </p:nvSpPr>
        <p:spPr/>
        <p:txBody>
          <a:bodyPr>
            <a:normAutofit/>
          </a:bodyPr>
          <a:lstStyle/>
          <a:p>
            <a:r>
              <a:rPr lang="en-GB" dirty="0"/>
              <a:t>Introduction to the ‘Atmosphere’ activities</a:t>
            </a:r>
          </a:p>
        </p:txBody>
      </p:sp>
      <p:sp>
        <p:nvSpPr>
          <p:cNvPr id="5" name="Content Placeholder 4">
            <a:extLst>
              <a:ext uri="{FF2B5EF4-FFF2-40B4-BE49-F238E27FC236}">
                <a16:creationId xmlns:a16="http://schemas.microsoft.com/office/drawing/2014/main" id="{EFCBF223-71E8-4AC3-368F-D078966B0B98}"/>
              </a:ext>
            </a:extLst>
          </p:cNvPr>
          <p:cNvSpPr>
            <a:spLocks noGrp="1"/>
          </p:cNvSpPr>
          <p:nvPr>
            <p:ph sz="quarter" idx="10"/>
          </p:nvPr>
        </p:nvSpPr>
        <p:spPr>
          <a:xfrm>
            <a:off x="838200" y="1865248"/>
            <a:ext cx="5229584" cy="4440301"/>
          </a:xfrm>
        </p:spPr>
        <p:txBody>
          <a:bodyPr lIns="91440" tIns="45720" rIns="91440" bIns="45720" anchor="t">
            <a:normAutofit/>
          </a:bodyPr>
          <a:lstStyle/>
          <a:p>
            <a:pPr marL="358775" indent="-358775"/>
            <a:r>
              <a:rPr lang="en-GB" dirty="0"/>
              <a:t>In this activity you will explore data about the hole in the ozone layer</a:t>
            </a:r>
            <a:br>
              <a:rPr lang="en-GB" dirty="0"/>
            </a:br>
            <a:endParaRPr lang="en-GB" dirty="0">
              <a:cs typeface="Arial"/>
            </a:endParaRPr>
          </a:p>
          <a:p>
            <a:pPr marL="358775" indent="-358775"/>
            <a:r>
              <a:rPr lang="en-GB" dirty="0"/>
              <a:t>The data is from </a:t>
            </a:r>
            <a:r>
              <a:rPr lang="en-GB" i="1" dirty="0"/>
              <a:t>Copernicus: </a:t>
            </a:r>
            <a:r>
              <a:rPr lang="en-GB" i="1" dirty="0">
                <a:hlinkClick r:id="rId3"/>
              </a:rPr>
              <a:t>www.copernicus.eu</a:t>
            </a:r>
            <a:br>
              <a:rPr lang="en-GB" dirty="0"/>
            </a:br>
            <a:endParaRPr lang="en-GB" dirty="0">
              <a:cs typeface="Arial"/>
            </a:endParaRPr>
          </a:p>
          <a:p>
            <a:pPr marL="358775" indent="-358775"/>
            <a:r>
              <a:rPr lang="en-GB" dirty="0"/>
              <a:t>The data is collected from European Space Agency (ESA)</a:t>
            </a:r>
            <a:endParaRPr lang="en-GB" dirty="0">
              <a:cs typeface="Arial"/>
            </a:endParaRPr>
          </a:p>
        </p:txBody>
      </p:sp>
      <p:pic>
        <p:nvPicPr>
          <p:cNvPr id="3076" name="Picture 4" descr="Altius to track ozone">
            <a:extLst>
              <a:ext uri="{FF2B5EF4-FFF2-40B4-BE49-F238E27FC236}">
                <a16:creationId xmlns:a16="http://schemas.microsoft.com/office/drawing/2014/main" id="{DC5AC9C8-8F3B-AC49-68F7-36519A1219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876" r="11682" b="-2"/>
          <a:stretch/>
        </p:blipFill>
        <p:spPr bwMode="auto">
          <a:xfrm>
            <a:off x="6181725" y="1866900"/>
            <a:ext cx="5172075" cy="4438650"/>
          </a:xfrm>
          <a:prstGeom prst="rect">
            <a:avLst/>
          </a:prstGeom>
          <a:solidFill>
            <a:srgbClr val="FFFFFF"/>
          </a:solidFill>
        </p:spPr>
      </p:pic>
    </p:spTree>
    <p:extLst>
      <p:ext uri="{BB962C8B-B14F-4D97-AF65-F5344CB8AC3E}">
        <p14:creationId xmlns:p14="http://schemas.microsoft.com/office/powerpoint/2010/main" val="3248063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02372-47B3-4429-6CA3-318D1D68C0C0}"/>
              </a:ext>
            </a:extLst>
          </p:cNvPr>
          <p:cNvSpPr>
            <a:spLocks noGrp="1"/>
          </p:cNvSpPr>
          <p:nvPr>
            <p:ph type="title"/>
          </p:nvPr>
        </p:nvSpPr>
        <p:spPr/>
        <p:txBody>
          <a:bodyPr/>
          <a:lstStyle/>
          <a:p>
            <a:r>
              <a:rPr lang="en-GB" dirty="0"/>
              <a:t>Ozone and the ozone layer</a:t>
            </a:r>
          </a:p>
        </p:txBody>
      </p:sp>
      <p:sp>
        <p:nvSpPr>
          <p:cNvPr id="3" name="Content Placeholder 2">
            <a:extLst>
              <a:ext uri="{FF2B5EF4-FFF2-40B4-BE49-F238E27FC236}">
                <a16:creationId xmlns:a16="http://schemas.microsoft.com/office/drawing/2014/main" id="{26ADE149-2C7E-1319-1103-C73AA7AC8F7E}"/>
              </a:ext>
            </a:extLst>
          </p:cNvPr>
          <p:cNvSpPr>
            <a:spLocks noGrp="1"/>
          </p:cNvSpPr>
          <p:nvPr>
            <p:ph sz="quarter" idx="10"/>
          </p:nvPr>
        </p:nvSpPr>
        <p:spPr/>
        <p:txBody>
          <a:bodyPr lIns="91440" tIns="45720" rIns="91440" bIns="45720" anchor="t"/>
          <a:lstStyle/>
          <a:p>
            <a:pPr marL="358775" indent="-358775"/>
            <a:r>
              <a:rPr lang="en-GB" b="1" dirty="0"/>
              <a:t>Ozone</a:t>
            </a:r>
            <a:r>
              <a:rPr lang="en-GB" dirty="0"/>
              <a:t> is a molecule that is formed naturally in the earth’s atmosphere.</a:t>
            </a:r>
          </a:p>
          <a:p>
            <a:pPr marL="358775" indent="-358775"/>
            <a:r>
              <a:rPr lang="en-GB" dirty="0"/>
              <a:t>A </a:t>
            </a:r>
            <a:r>
              <a:rPr lang="en-GB" b="1" dirty="0"/>
              <a:t>‘layer’</a:t>
            </a:r>
            <a:r>
              <a:rPr lang="en-GB" dirty="0"/>
              <a:t> of ozone forms about 25km above the Earth’s surface.</a:t>
            </a:r>
          </a:p>
          <a:p>
            <a:pPr marL="358775" indent="-358775"/>
            <a:r>
              <a:rPr lang="en-GB" dirty="0"/>
              <a:t>This layer </a:t>
            </a:r>
            <a:r>
              <a:rPr lang="en-GB" b="1" dirty="0"/>
              <a:t>protects living organisms</a:t>
            </a:r>
            <a:r>
              <a:rPr lang="en-GB" dirty="0"/>
              <a:t> from some of the harmful effects of the </a:t>
            </a:r>
            <a:r>
              <a:rPr lang="en-GB" b="1" dirty="0"/>
              <a:t>sun’s radiation</a:t>
            </a:r>
            <a:r>
              <a:rPr lang="en-GB" dirty="0"/>
              <a:t>.</a:t>
            </a:r>
          </a:p>
        </p:txBody>
      </p:sp>
      <p:pic>
        <p:nvPicPr>
          <p:cNvPr id="4" name="Content Placeholder 3" descr="58 Ozone Depletion | The tendency of clouds to dissipate wit… | Flickr">
            <a:extLst>
              <a:ext uri="{FF2B5EF4-FFF2-40B4-BE49-F238E27FC236}">
                <a16:creationId xmlns:a16="http://schemas.microsoft.com/office/drawing/2014/main" id="{116358BA-144A-E38C-98D0-E82E41E56E62}"/>
              </a:ext>
            </a:extLst>
          </p:cNvPr>
          <p:cNvPicPr>
            <a:picLocks noGrp="1" noChangeAspect="1"/>
          </p:cNvPicPr>
          <p:nvPr>
            <p:ph sz="quarter" idx="11"/>
          </p:nvPr>
        </p:nvPicPr>
        <p:blipFill>
          <a:blip r:embed="rId3"/>
          <a:stretch>
            <a:fillRect/>
          </a:stretch>
        </p:blipFill>
        <p:spPr>
          <a:xfrm>
            <a:off x="6181725" y="2362200"/>
            <a:ext cx="5172075" cy="3448050"/>
          </a:xfrm>
        </p:spPr>
      </p:pic>
    </p:spTree>
    <p:extLst>
      <p:ext uri="{BB962C8B-B14F-4D97-AF65-F5344CB8AC3E}">
        <p14:creationId xmlns:p14="http://schemas.microsoft.com/office/powerpoint/2010/main" val="982041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2DCED-ADDD-F0D9-CDAB-4FB55846B3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111B7-4747-2F5B-1433-5B54DCC646C4}"/>
              </a:ext>
            </a:extLst>
          </p:cNvPr>
          <p:cNvSpPr>
            <a:spLocks noGrp="1"/>
          </p:cNvSpPr>
          <p:nvPr>
            <p:ph type="title"/>
          </p:nvPr>
        </p:nvSpPr>
        <p:spPr/>
        <p:txBody>
          <a:bodyPr/>
          <a:lstStyle/>
          <a:p>
            <a:r>
              <a:rPr lang="en-GB" dirty="0"/>
              <a:t>The Ozone Hole</a:t>
            </a:r>
          </a:p>
        </p:txBody>
      </p:sp>
      <p:sp>
        <p:nvSpPr>
          <p:cNvPr id="4" name="Content Placeholder 3">
            <a:extLst>
              <a:ext uri="{FF2B5EF4-FFF2-40B4-BE49-F238E27FC236}">
                <a16:creationId xmlns:a16="http://schemas.microsoft.com/office/drawing/2014/main" id="{22A8E93A-C2FA-7378-6B3E-EE0490CC89AC}"/>
              </a:ext>
            </a:extLst>
          </p:cNvPr>
          <p:cNvSpPr>
            <a:spLocks noGrp="1"/>
          </p:cNvSpPr>
          <p:nvPr>
            <p:ph sz="quarter" idx="11"/>
          </p:nvPr>
        </p:nvSpPr>
        <p:spPr>
          <a:xfrm>
            <a:off x="6181725" y="1866900"/>
            <a:ext cx="5408913" cy="4438650"/>
          </a:xfrm>
        </p:spPr>
        <p:txBody>
          <a:bodyPr/>
          <a:lstStyle/>
          <a:p>
            <a:pPr marL="358775" indent="-358775"/>
            <a:r>
              <a:rPr lang="en-GB" dirty="0"/>
              <a:t>A </a:t>
            </a:r>
            <a:r>
              <a:rPr lang="en-GB" b="1" dirty="0"/>
              <a:t>hole</a:t>
            </a:r>
            <a:r>
              <a:rPr lang="en-GB" dirty="0"/>
              <a:t> in the ozone layer above Antarctica was discovered in the 1970s by scientists using </a:t>
            </a:r>
            <a:r>
              <a:rPr lang="en-GB" b="1" dirty="0"/>
              <a:t>satellite</a:t>
            </a:r>
            <a:r>
              <a:rPr lang="en-GB" dirty="0"/>
              <a:t> data.</a:t>
            </a:r>
          </a:p>
          <a:p>
            <a:pPr marL="358775" indent="-358775"/>
            <a:r>
              <a:rPr lang="en-GB" dirty="0"/>
              <a:t>This hole was caused by </a:t>
            </a:r>
            <a:r>
              <a:rPr lang="en-GB" b="1" dirty="0"/>
              <a:t>human-made chemicals</a:t>
            </a:r>
            <a:r>
              <a:rPr lang="en-GB" dirty="0"/>
              <a:t> in the atmosphere.</a:t>
            </a:r>
          </a:p>
          <a:p>
            <a:pPr marL="358775" indent="-358775"/>
            <a:r>
              <a:rPr lang="en-GB" dirty="0"/>
              <a:t>Since the 1980s, countries have agreed to </a:t>
            </a:r>
            <a:r>
              <a:rPr lang="en-GB" b="1" dirty="0"/>
              <a:t>limit</a:t>
            </a:r>
            <a:r>
              <a:rPr lang="en-GB" dirty="0"/>
              <a:t> the use of these chemicals.</a:t>
            </a:r>
          </a:p>
          <a:p>
            <a:endParaRPr lang="en-GB" dirty="0"/>
          </a:p>
        </p:txBody>
      </p:sp>
      <p:pic>
        <p:nvPicPr>
          <p:cNvPr id="3" name="Content Placeholder 2" descr="File:Ozone Hole 2015.jpg - Wikimedia Commons">
            <a:extLst>
              <a:ext uri="{FF2B5EF4-FFF2-40B4-BE49-F238E27FC236}">
                <a16:creationId xmlns:a16="http://schemas.microsoft.com/office/drawing/2014/main" id="{7D1CAF0C-4CB1-96EA-BD33-BE8DBF7A16AF}"/>
              </a:ext>
            </a:extLst>
          </p:cNvPr>
          <p:cNvPicPr>
            <a:picLocks noGrp="1" noChangeAspect="1"/>
          </p:cNvPicPr>
          <p:nvPr>
            <p:ph sz="quarter" idx="10"/>
          </p:nvPr>
        </p:nvPicPr>
        <p:blipFill>
          <a:blip r:embed="rId3"/>
          <a:stretch>
            <a:fillRect/>
          </a:stretch>
        </p:blipFill>
        <p:spPr>
          <a:xfrm>
            <a:off x="838200" y="2362200"/>
            <a:ext cx="5172075" cy="3448050"/>
          </a:xfrm>
        </p:spPr>
      </p:pic>
    </p:spTree>
    <p:extLst>
      <p:ext uri="{BB962C8B-B14F-4D97-AF65-F5344CB8AC3E}">
        <p14:creationId xmlns:p14="http://schemas.microsoft.com/office/powerpoint/2010/main" val="1827451975"/>
      </p:ext>
    </p:extLst>
  </p:cSld>
  <p:clrMapOvr>
    <a:masterClrMapping/>
  </p:clrMapOvr>
</p:sld>
</file>

<file path=ppt/theme/theme1.xml><?xml version="1.0" encoding="utf-8"?>
<a:theme xmlns:a="http://schemas.openxmlformats.org/drawingml/2006/main" name="UKSA powerpoint template wide">
  <a:themeElements>
    <a:clrScheme name="MEI Colour theme">
      <a:dk1>
        <a:srgbClr val="002147"/>
      </a:dk1>
      <a:lt1>
        <a:srgbClr val="FFFFFF"/>
      </a:lt1>
      <a:dk2>
        <a:srgbClr val="002147"/>
      </a:dk2>
      <a:lt2>
        <a:srgbClr val="009FDA"/>
      </a:lt2>
      <a:accent1>
        <a:srgbClr val="D92668"/>
      </a:accent1>
      <a:accent2>
        <a:srgbClr val="8884D5"/>
      </a:accent2>
      <a:accent3>
        <a:srgbClr val="2298A2"/>
      </a:accent3>
      <a:accent4>
        <a:srgbClr val="FBAF17"/>
      </a:accent4>
      <a:accent5>
        <a:srgbClr val="5B9BD5"/>
      </a:accent5>
      <a:accent6>
        <a:srgbClr val="70AD47"/>
      </a:accent6>
      <a:hlink>
        <a:srgbClr val="009FDA"/>
      </a:hlink>
      <a:folHlink>
        <a:srgbClr val="0021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725BB19-85C2-2546-9E20-4AE39DE3E031}" vid="{2C376766-C967-DA41-8564-187F92EF48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A6CC3C280D7C4E995E16E6EFF6F35F" ma:contentTypeVersion="6" ma:contentTypeDescription="Create a new document." ma:contentTypeScope="" ma:versionID="a1483fa884cdd98268d6ed9e92501ca2">
  <xsd:schema xmlns:xsd="http://www.w3.org/2001/XMLSchema" xmlns:xs="http://www.w3.org/2001/XMLSchema" xmlns:p="http://schemas.microsoft.com/office/2006/metadata/properties" xmlns:ns2="209f45fa-8a86-4010-91f7-243bce0e1a33" xmlns:ns3="01130022-d501-4c6c-84d9-5349c19fc507" targetNamespace="http://schemas.microsoft.com/office/2006/metadata/properties" ma:root="true" ma:fieldsID="51b4dcda91fb25e529d08bed739be3f2" ns2:_="" ns3:_="">
    <xsd:import namespace="209f45fa-8a86-4010-91f7-243bce0e1a33"/>
    <xsd:import namespace="01130022-d501-4c6c-84d9-5349c19fc50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f45fa-8a86-4010-91f7-243bce0e1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130022-d501-4c6c-84d9-5349c19fc5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9429D7-0D24-4D52-BC87-E2780031C3C3}">
  <ds:schemaRefs>
    <ds:schemaRef ds:uri="http://schemas.microsoft.com/sharepoint/v3/contenttype/forms"/>
  </ds:schemaRefs>
</ds:datastoreItem>
</file>

<file path=customXml/itemProps2.xml><?xml version="1.0" encoding="utf-8"?>
<ds:datastoreItem xmlns:ds="http://schemas.openxmlformats.org/officeDocument/2006/customXml" ds:itemID="{330B324E-AD3D-45DC-9A1D-073FB8DF6E49}">
  <ds:schemaRefs>
    <ds:schemaRef ds:uri="01130022-d501-4c6c-84d9-5349c19fc507"/>
    <ds:schemaRef ds:uri="209f45fa-8a86-4010-91f7-243bce0e1a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C9265AA-79E6-4286-AD71-B3F3B127531C}">
  <ds:schemaRefs>
    <ds:schemaRef ds:uri="http://schemas.microsoft.com/office/infopath/2007/PartnerControls"/>
    <ds:schemaRef ds:uri="http://www.w3.org/XML/1998/namespace"/>
    <ds:schemaRef ds:uri="http://schemas.microsoft.com/office/2006/documentManagement/types"/>
    <ds:schemaRef ds:uri="http://purl.org/dc/dcmitype/"/>
    <ds:schemaRef ds:uri="209f45fa-8a86-4010-91f7-243bce0e1a33"/>
    <ds:schemaRef ds:uri="http://purl.org/dc/terms/"/>
    <ds:schemaRef ds:uri="http://schemas.openxmlformats.org/package/2006/metadata/core-properties"/>
    <ds:schemaRef ds:uri="http://purl.org/dc/elements/1.1/"/>
    <ds:schemaRef ds:uri="01130022-d501-4c6c-84d9-5349c19fc50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UKSA powerpoint template wide</Template>
  <TotalTime>0</TotalTime>
  <Words>1292</Words>
  <Application>Microsoft Macintosh PowerPoint</Application>
  <PresentationFormat>Widescreen</PresentationFormat>
  <Paragraphs>226</Paragraphs>
  <Slides>26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Arial</vt:lpstr>
      <vt:lpstr>Calibri</vt:lpstr>
      <vt:lpstr>Courier New</vt:lpstr>
      <vt:lpstr>Rockwell Light</vt:lpstr>
      <vt:lpstr>Wingdings</vt:lpstr>
      <vt:lpstr>UKSA powerpoint template wide</vt:lpstr>
      <vt:lpstr>PowerPoint Presentation</vt:lpstr>
      <vt:lpstr>PowerPoint Presentation</vt:lpstr>
      <vt:lpstr>Atmosphere: Introduction to Python  Understanding a context to solve a statistical problem Interpreting averages and measures of variation</vt:lpstr>
      <vt:lpstr>Lesson objectives</vt:lpstr>
      <vt:lpstr>Understanding the data</vt:lpstr>
      <vt:lpstr>Understanding contexts in statistics</vt:lpstr>
      <vt:lpstr>Introduction to the ‘Atmosphere’ activities</vt:lpstr>
      <vt:lpstr>Ozone and the ozone layer</vt:lpstr>
      <vt:lpstr>The Ozone Hole</vt:lpstr>
      <vt:lpstr>The data sets</vt:lpstr>
      <vt:lpstr>The daily data: variables</vt:lpstr>
      <vt:lpstr>More information</vt:lpstr>
      <vt:lpstr>The change in hole area over the year</vt:lpstr>
      <vt:lpstr>Hole in the ozone layer</vt:lpstr>
      <vt:lpstr>Size of the ozone hole grouped by season</vt:lpstr>
      <vt:lpstr>Size of the ozone hole grouped by season</vt:lpstr>
      <vt:lpstr>Task 1a</vt:lpstr>
      <vt:lpstr>Size of the ozone hole grouped by month (Jul-Dec)</vt:lpstr>
      <vt:lpstr>Size of the ozone hole grouped by month (Jul-Dec)</vt:lpstr>
      <vt:lpstr>Task 1b</vt:lpstr>
      <vt:lpstr>Interpreting measures of central tendency and variation</vt:lpstr>
      <vt:lpstr>Ozone depletion</vt:lpstr>
      <vt:lpstr>The change in stratosphere temperature over the year</vt:lpstr>
      <vt:lpstr>Task 2</vt:lpstr>
      <vt:lpstr>Extension task</vt:lpstr>
      <vt:lpstr>About MEI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Butler</dc:creator>
  <cp:lastModifiedBy>Deborah Ryder</cp:lastModifiedBy>
  <cp:revision>5</cp:revision>
  <dcterms:created xsi:type="dcterms:W3CDTF">2024-05-28T07:35:16Z</dcterms:created>
  <dcterms:modified xsi:type="dcterms:W3CDTF">2025-01-21T11:49:27Z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0x01010071A6CC3C280D7C4E995E16E6EFF6F35F</vt:lpwstr>
  </property>
</Properties>
</file>